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4" r:id="rId9"/>
    <p:sldId id="265" r:id="rId10"/>
    <p:sldId id="263"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30/03/1440</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30/03/1440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30/03/1440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30/03/1440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30/03/1440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30/03/1440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30/03/1440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30/03/1440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30/03/1440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30/03/1440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30/03/1440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30/03/1440</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a:t> </a:t>
            </a:r>
            <a:r>
              <a:rPr lang="ar-IQ" dirty="0" smtClean="0"/>
              <a:t>جامعة البصرة </a:t>
            </a:r>
            <a:br>
              <a:rPr lang="ar-IQ" dirty="0" smtClean="0"/>
            </a:br>
            <a:r>
              <a:rPr lang="ar-IQ" dirty="0" smtClean="0"/>
              <a:t>كلية التربية البدنية وعلوم الرياضة </a:t>
            </a:r>
            <a:endParaRPr lang="ar-IQ" dirty="0"/>
          </a:p>
        </p:txBody>
      </p:sp>
      <p:sp>
        <p:nvSpPr>
          <p:cNvPr id="3" name="عنوان فرعي 2"/>
          <p:cNvSpPr>
            <a:spLocks noGrp="1"/>
          </p:cNvSpPr>
          <p:nvPr>
            <p:ph type="subTitle" idx="1"/>
          </p:nvPr>
        </p:nvSpPr>
        <p:spPr/>
        <p:txBody>
          <a:bodyPr>
            <a:normAutofit/>
          </a:bodyPr>
          <a:lstStyle/>
          <a:p>
            <a:r>
              <a:rPr lang="ar-IQ" dirty="0"/>
              <a:t>محاضرات المرحلة الرابعة </a:t>
            </a:r>
            <a:br>
              <a:rPr lang="ar-IQ" dirty="0"/>
            </a:br>
            <a:r>
              <a:rPr lang="ar-IQ" dirty="0"/>
              <a:t>الساحة </a:t>
            </a:r>
            <a:r>
              <a:rPr lang="ar-IQ" dirty="0" smtClean="0"/>
              <a:t>والميدان</a:t>
            </a:r>
          </a:p>
          <a:p>
            <a:r>
              <a:rPr lang="ar-IQ" dirty="0" smtClean="0"/>
              <a:t>العاب العشاري والسباعي </a:t>
            </a:r>
          </a:p>
        </p:txBody>
      </p:sp>
    </p:spTree>
    <p:extLst>
      <p:ext uri="{BB962C8B-B14F-4D97-AF65-F5344CB8AC3E}">
        <p14:creationId xmlns:p14="http://schemas.microsoft.com/office/powerpoint/2010/main" val="293278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المحاضرة الثانية </a:t>
            </a:r>
            <a:br>
              <a:rPr lang="ar-IQ" dirty="0" smtClean="0"/>
            </a:br>
            <a:r>
              <a:rPr lang="ar-SA" b="1" dirty="0"/>
              <a:t> </a:t>
            </a:r>
            <a:r>
              <a:rPr lang="ar-SA" sz="3600" b="1" dirty="0"/>
              <a:t>فعالية عدو المسافات القصيرة</a:t>
            </a:r>
            <a:r>
              <a:rPr lang="en-US" dirty="0"/>
              <a:t/>
            </a:r>
            <a:br>
              <a:rPr lang="en-US" dirty="0"/>
            </a:br>
            <a:endParaRPr lang="ar-IQ" dirty="0"/>
          </a:p>
        </p:txBody>
      </p:sp>
      <p:sp>
        <p:nvSpPr>
          <p:cNvPr id="3" name="عنصر نائب للمحتوى 2"/>
          <p:cNvSpPr>
            <a:spLocks noGrp="1"/>
          </p:cNvSpPr>
          <p:nvPr>
            <p:ph idx="1"/>
          </p:nvPr>
        </p:nvSpPr>
        <p:spPr/>
        <p:txBody>
          <a:bodyPr/>
          <a:lstStyle/>
          <a:p>
            <a:r>
              <a:rPr lang="ar-SA" b="1" u="sng" dirty="0"/>
              <a:t>المراحل الفنية لعدو 100م</a:t>
            </a:r>
            <a:r>
              <a:rPr lang="en-US" dirty="0"/>
              <a:t/>
            </a:r>
            <a:br>
              <a:rPr lang="en-US" dirty="0"/>
            </a:br>
            <a:r>
              <a:rPr lang="ar-SA" dirty="0"/>
              <a:t>يمر عداء 100م بمراحل فنية متتالية وذلك منذ وضع البدء وحتى نهاية السباق وعلى ذلك يمكن تقسيم السباق إلى أربع مراحل أساسية مستندين في ذلك التقسيم إلى التسلسل الحركي من جهة ، ومنحنى السرعة والذي يمثل النتيجة النهائية للسباق من جهة أخرى وهذه المراحل هي</a:t>
            </a:r>
            <a:r>
              <a:rPr lang="en-US" dirty="0"/>
              <a:t> :</a:t>
            </a:r>
          </a:p>
          <a:p>
            <a:endParaRPr lang="ar-IQ" dirty="0"/>
          </a:p>
        </p:txBody>
      </p:sp>
    </p:spTree>
    <p:extLst>
      <p:ext uri="{BB962C8B-B14F-4D97-AF65-F5344CB8AC3E}">
        <p14:creationId xmlns:p14="http://schemas.microsoft.com/office/powerpoint/2010/main" val="255662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 فعالية عدو المسافات </a:t>
            </a:r>
            <a:r>
              <a:rPr lang="ar-SA" b="1" dirty="0" smtClean="0"/>
              <a:t>القصيرة</a:t>
            </a:r>
            <a:r>
              <a:rPr lang="ar-IQ" b="1" dirty="0" smtClean="0"/>
              <a:t/>
            </a:r>
            <a:br>
              <a:rPr lang="ar-IQ" b="1" dirty="0" smtClean="0"/>
            </a:br>
            <a:r>
              <a:rPr lang="ar-IQ" b="1" dirty="0" smtClean="0"/>
              <a:t>المراحل الفنية </a:t>
            </a:r>
            <a:endParaRPr lang="ar-IQ" dirty="0"/>
          </a:p>
        </p:txBody>
      </p:sp>
      <p:sp>
        <p:nvSpPr>
          <p:cNvPr id="3" name="عنصر نائب للمحتوى 2"/>
          <p:cNvSpPr>
            <a:spLocks noGrp="1"/>
          </p:cNvSpPr>
          <p:nvPr>
            <p:ph idx="1"/>
          </p:nvPr>
        </p:nvSpPr>
        <p:spPr/>
        <p:txBody>
          <a:bodyPr>
            <a:normAutofit lnSpcReduction="10000"/>
          </a:bodyPr>
          <a:lstStyle/>
          <a:p>
            <a:r>
              <a:rPr lang="ar-SA" b="1" dirty="0"/>
              <a:t>1</a:t>
            </a:r>
            <a:r>
              <a:rPr lang="ar-IQ" b="1" dirty="0"/>
              <a:t>- </a:t>
            </a:r>
            <a:r>
              <a:rPr lang="ar-SA" b="1" dirty="0"/>
              <a:t>مرحلة البدء والانطلاق : </a:t>
            </a:r>
            <a:r>
              <a:rPr lang="ar-SA" dirty="0"/>
              <a:t>يستخدم العداء البدء المنخفض وذلك لأهميته في إكساب العداء سرعة عالية في البداية وذلك لسهولة نقل ثقل العداء في الوضع المناسب و اخذ وضع الاستعداد والذي يمكنه من الانطلاق الجيد</a:t>
            </a:r>
            <a:r>
              <a:rPr lang="en-US" dirty="0"/>
              <a:t> .</a:t>
            </a:r>
          </a:p>
          <a:p>
            <a:r>
              <a:rPr lang="ar-SA" b="1" dirty="0"/>
              <a:t>2- مرحلة تزايد السرعة : </a:t>
            </a:r>
            <a:r>
              <a:rPr lang="ar-SA" dirty="0"/>
              <a:t>أن مرحلة تزايد السرعة تختلف من عداء إلى أخر فكلما تقدم المستوى طالت تلك المرحلة وازدادت بذلك قدرة العداء على زيادة سرعته وقد تصل تلك المرحلة من(50 – 60)مترا عند العدائين الممتازين والتي تتراوح سرعتهم في حدود 10م/</a:t>
            </a:r>
            <a:r>
              <a:rPr lang="ar-SA" dirty="0" err="1"/>
              <a:t>ثا</a:t>
            </a:r>
            <a:r>
              <a:rPr lang="en-US" dirty="0"/>
              <a:t> .</a:t>
            </a:r>
          </a:p>
          <a:p>
            <a:endParaRPr lang="ar-IQ" dirty="0"/>
          </a:p>
        </p:txBody>
      </p:sp>
    </p:spTree>
    <p:extLst>
      <p:ext uri="{BB962C8B-B14F-4D97-AF65-F5344CB8AC3E}">
        <p14:creationId xmlns:p14="http://schemas.microsoft.com/office/powerpoint/2010/main" val="2497196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188640"/>
            <a:ext cx="8229600" cy="1143000"/>
          </a:xfrm>
        </p:spPr>
        <p:txBody>
          <a:bodyPr>
            <a:normAutofit fontScale="90000"/>
          </a:bodyPr>
          <a:lstStyle/>
          <a:p>
            <a:r>
              <a:rPr lang="ar-SA" b="1" dirty="0"/>
              <a:t>فعالية عدو المسافات القصيرة</a:t>
            </a:r>
            <a:r>
              <a:rPr lang="ar-IQ" b="1" dirty="0"/>
              <a:t/>
            </a:r>
            <a:br>
              <a:rPr lang="ar-IQ" b="1" dirty="0"/>
            </a:br>
            <a:r>
              <a:rPr lang="ar-IQ" b="1" dirty="0"/>
              <a:t>المراحل الفنية </a:t>
            </a:r>
            <a:endParaRPr lang="ar-IQ" dirty="0"/>
          </a:p>
        </p:txBody>
      </p:sp>
      <p:sp>
        <p:nvSpPr>
          <p:cNvPr id="3" name="عنصر نائب للمحتوى 2"/>
          <p:cNvSpPr>
            <a:spLocks noGrp="1"/>
          </p:cNvSpPr>
          <p:nvPr>
            <p:ph idx="1"/>
          </p:nvPr>
        </p:nvSpPr>
        <p:spPr/>
        <p:txBody>
          <a:bodyPr>
            <a:normAutofit fontScale="92500" lnSpcReduction="20000"/>
          </a:bodyPr>
          <a:lstStyle/>
          <a:p>
            <a:r>
              <a:rPr lang="ar-SA" b="1" dirty="0"/>
              <a:t>3- مرحلة الاحتفاظ بأقصى سرعة : </a:t>
            </a:r>
            <a:r>
              <a:rPr lang="ar-SA" dirty="0"/>
              <a:t>هذه المرحلة صعبة حيث يحاول العداء جاهدا المحافظة على تلك السرعة التي اكتسبها ومع ذلك نجد هبوطا ملموسا في منحنى السرعة حيث يختلف من عداء لأخر ، ويتوقف طول تلك المرحلة على مستوى العداء البدني والفني نتيجة للمنهج التدريبي الخاص بذلك</a:t>
            </a:r>
            <a:r>
              <a:rPr lang="en-US" dirty="0"/>
              <a:t> .</a:t>
            </a:r>
          </a:p>
          <a:p>
            <a:r>
              <a:rPr lang="en-US" dirty="0"/>
              <a:t/>
            </a:r>
            <a:br>
              <a:rPr lang="en-US" dirty="0"/>
            </a:br>
            <a:r>
              <a:rPr lang="ar-SA" b="1" dirty="0"/>
              <a:t>4- مرحلة تناقص السرعة ونهاية السباق </a:t>
            </a:r>
            <a:r>
              <a:rPr lang="ar-SA" dirty="0"/>
              <a:t>: تعتبر هذه المرحلة مكملة للمرحلة السابقة حيث نجد هبوط منحنى السرعة أكثر وضوحا خلال هذه المرحلة وفي هذه المرحلة يظهر أهمية التحمل السرعة كأهم قدرة بدنية تتطلب لمواجهة تناقص السرعة في هذه المرحلة .</a:t>
            </a:r>
            <a:endParaRPr lang="en-US" dirty="0"/>
          </a:p>
          <a:p>
            <a:endParaRPr lang="ar-IQ" dirty="0"/>
          </a:p>
        </p:txBody>
      </p:sp>
    </p:spTree>
    <p:extLst>
      <p:ext uri="{BB962C8B-B14F-4D97-AF65-F5344CB8AC3E}">
        <p14:creationId xmlns:p14="http://schemas.microsoft.com/office/powerpoint/2010/main" val="1461227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sz="3600" b="1" dirty="0" smtClean="0"/>
              <a:t>المحاضرة الثالثة </a:t>
            </a:r>
            <a:br>
              <a:rPr lang="ar-IQ" sz="3600" b="1" dirty="0" smtClean="0"/>
            </a:br>
            <a:r>
              <a:rPr lang="ar-SA" sz="3600" b="1" dirty="0" smtClean="0"/>
              <a:t>فعالية </a:t>
            </a:r>
            <a:r>
              <a:rPr lang="ar-SA" sz="3600" b="1" dirty="0"/>
              <a:t>عدو المسافات القصيرة</a:t>
            </a:r>
            <a:endParaRPr lang="ar-IQ" sz="3600" dirty="0"/>
          </a:p>
        </p:txBody>
      </p:sp>
      <p:sp>
        <p:nvSpPr>
          <p:cNvPr id="3" name="عنصر نائب للمحتوى 2"/>
          <p:cNvSpPr>
            <a:spLocks noGrp="1"/>
          </p:cNvSpPr>
          <p:nvPr>
            <p:ph idx="1"/>
          </p:nvPr>
        </p:nvSpPr>
        <p:spPr/>
        <p:txBody>
          <a:bodyPr/>
          <a:lstStyle/>
          <a:p>
            <a:r>
              <a:rPr lang="ar-IQ" b="1" u="sng" dirty="0"/>
              <a:t>سباق 200 م  و400م: </a:t>
            </a:r>
            <a:endParaRPr lang="en-US" dirty="0"/>
          </a:p>
          <a:p>
            <a:r>
              <a:rPr lang="ar-IQ" dirty="0"/>
              <a:t>يعد سباق 200م/400م عدو من سباقات المسافات القصيرة والذي يؤدي في المضمار ، وجدير بالذكر أن هذا النوع من السباقات يتطلب  عناصر اللياقة البدنية الهامة مثل السرعة – القوة – وقوة التحمل الخاصة ، كما يستخدم البدء المنخفض لما له من أثر إيجابي في عدو المسافة بكفاءة</a:t>
            </a:r>
          </a:p>
        </p:txBody>
      </p:sp>
    </p:spTree>
    <p:extLst>
      <p:ext uri="{BB962C8B-B14F-4D97-AF65-F5344CB8AC3E}">
        <p14:creationId xmlns:p14="http://schemas.microsoft.com/office/powerpoint/2010/main" val="1973195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88640"/>
            <a:ext cx="8229600" cy="1368152"/>
          </a:xfrm>
        </p:spPr>
        <p:txBody>
          <a:bodyPr>
            <a:normAutofit fontScale="90000"/>
          </a:bodyPr>
          <a:lstStyle/>
          <a:p>
            <a:r>
              <a:rPr lang="ar-SA" sz="3600" b="1" dirty="0"/>
              <a:t>فعالية عدو المسافات </a:t>
            </a:r>
            <a:r>
              <a:rPr lang="ar-SA" sz="3600" b="1" dirty="0" smtClean="0"/>
              <a:t>القصيرة</a:t>
            </a:r>
            <a:r>
              <a:rPr lang="ar-IQ" sz="3600" b="1" dirty="0" smtClean="0"/>
              <a:t/>
            </a:r>
            <a:br>
              <a:rPr lang="ar-IQ" sz="3600" b="1" dirty="0" smtClean="0"/>
            </a:br>
            <a:r>
              <a:rPr lang="ar-IQ" sz="3600" b="1" u="sng" dirty="0"/>
              <a:t>سباق 200 م  و400م: </a:t>
            </a:r>
            <a:r>
              <a:rPr lang="en-US" dirty="0"/>
              <a:t/>
            </a:r>
            <a:br>
              <a:rPr lang="en-US" dirty="0"/>
            </a:br>
            <a:endParaRPr lang="ar-IQ" dirty="0"/>
          </a:p>
        </p:txBody>
      </p:sp>
      <p:sp>
        <p:nvSpPr>
          <p:cNvPr id="3" name="عنصر نائب للمحتوى 2"/>
          <p:cNvSpPr>
            <a:spLocks noGrp="1"/>
          </p:cNvSpPr>
          <p:nvPr>
            <p:ph idx="1"/>
          </p:nvPr>
        </p:nvSpPr>
        <p:spPr/>
        <p:txBody>
          <a:bodyPr>
            <a:normAutofit lnSpcReduction="10000"/>
          </a:bodyPr>
          <a:lstStyle/>
          <a:p>
            <a:pPr algn="just"/>
            <a:r>
              <a:rPr lang="ar-IQ" dirty="0"/>
              <a:t>يعد سباق ركض 200متر و 400م من السباقات الصعبة التي تتطلب نوعية من العدائين ممن تتوافر لديهم القدرة على بذل جهد اكبر وركض المسافة بأقصى قوة وقدرة ممكنتين والمراحل الفنية لهذا السباق تتشابه مع المراحل الفنية لسباق ركض 100متر وهي مرحلة البدء ،مرحلة التدرج بالسرعة ،مرحلة السرعة القصوى .والمحافظة قدر الامكان على السرعة المكتسبة </a:t>
            </a:r>
            <a:r>
              <a:rPr lang="ar-IQ" dirty="0" err="1"/>
              <a:t>لاطول</a:t>
            </a:r>
            <a:r>
              <a:rPr lang="ar-IQ" dirty="0"/>
              <a:t> مسافة ممكنة ومرحلة تحمل السرعة الا ان الفرق في هذه المراحل يكمن في ان مرحلة تحمل السرعة في سباق ركض 200م و400م تعد اطول من مرحلة تحمل السرعة في سباق ركض 100 متر </a:t>
            </a:r>
          </a:p>
        </p:txBody>
      </p:sp>
    </p:spTree>
    <p:extLst>
      <p:ext uri="{BB962C8B-B14F-4D97-AF65-F5344CB8AC3E}">
        <p14:creationId xmlns:p14="http://schemas.microsoft.com/office/powerpoint/2010/main" val="4104924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فعالية عدو المسافات القصيرة</a:t>
            </a:r>
            <a:r>
              <a:rPr lang="ar-IQ" b="1" dirty="0"/>
              <a:t/>
            </a:r>
            <a:br>
              <a:rPr lang="ar-IQ" b="1" dirty="0"/>
            </a:br>
            <a:r>
              <a:rPr lang="ar-IQ" b="1" u="sng" dirty="0"/>
              <a:t>سباق 200 م  و400م:</a:t>
            </a:r>
            <a:endParaRPr lang="ar-IQ" dirty="0"/>
          </a:p>
        </p:txBody>
      </p:sp>
      <p:sp>
        <p:nvSpPr>
          <p:cNvPr id="3" name="عنصر نائب للمحتوى 2"/>
          <p:cNvSpPr>
            <a:spLocks noGrp="1"/>
          </p:cNvSpPr>
          <p:nvPr>
            <p:ph idx="1"/>
          </p:nvPr>
        </p:nvSpPr>
        <p:spPr/>
        <p:txBody>
          <a:bodyPr/>
          <a:lstStyle/>
          <a:p>
            <a:pPr algn="just"/>
            <a:r>
              <a:rPr lang="ar-IQ" dirty="0"/>
              <a:t>وعليه يتطلب هذا السباق قدرا كبيرا من تحمل السرعة (المحافظة على اعلى سرعة مكتسبة </a:t>
            </a:r>
            <a:r>
              <a:rPr lang="ar-IQ" dirty="0" err="1"/>
              <a:t>لاطول</a:t>
            </a:r>
            <a:r>
              <a:rPr lang="ar-IQ" dirty="0"/>
              <a:t> زمن ممكن )يفوق ذلك القدر في سباق ال100متر لذلك تختلف نوعية التدريب في كل منهما ,اذ يكون التركيز بصورة </a:t>
            </a:r>
            <a:r>
              <a:rPr lang="ar-IQ" dirty="0" err="1"/>
              <a:t>اكبرعلى</a:t>
            </a:r>
            <a:r>
              <a:rPr lang="ar-IQ" dirty="0"/>
              <a:t> تحمل السرعة في سباق ال200 متر و400م عنه في سباق ال100  متر فضلا عن باقي القدرات البدنية الاخرى المؤثرة في تحقيق الانجاز بهذا السباق.</a:t>
            </a:r>
          </a:p>
        </p:txBody>
      </p:sp>
    </p:spTree>
    <p:extLst>
      <p:ext uri="{BB962C8B-B14F-4D97-AF65-F5344CB8AC3E}">
        <p14:creationId xmlns:p14="http://schemas.microsoft.com/office/powerpoint/2010/main" val="39200917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فعالية عدو المسافات القصيرة</a:t>
            </a:r>
            <a:r>
              <a:rPr lang="ar-IQ" b="1" dirty="0"/>
              <a:t/>
            </a:r>
            <a:br>
              <a:rPr lang="ar-IQ" b="1" dirty="0"/>
            </a:br>
            <a:r>
              <a:rPr lang="ar-IQ" b="1" u="sng" dirty="0"/>
              <a:t>سباق 200 م  و400م:</a:t>
            </a:r>
            <a:endParaRPr lang="ar-IQ" dirty="0"/>
          </a:p>
        </p:txBody>
      </p:sp>
      <p:sp>
        <p:nvSpPr>
          <p:cNvPr id="3" name="عنصر نائب للمحتوى 2"/>
          <p:cNvSpPr>
            <a:spLocks noGrp="1"/>
          </p:cNvSpPr>
          <p:nvPr>
            <p:ph idx="1"/>
          </p:nvPr>
        </p:nvSpPr>
        <p:spPr/>
        <p:txBody>
          <a:bodyPr>
            <a:normAutofit fontScale="85000" lnSpcReduction="20000"/>
          </a:bodyPr>
          <a:lstStyle/>
          <a:p>
            <a:pPr lvl="0"/>
            <a:r>
              <a:rPr lang="ar-IQ" dirty="0"/>
              <a:t>• تختلف بداية سباق 200 م عدو عن بداية سباق 400م، حيث تكون بداية 200م قبل خط النهاية بـ 200 م، أما بداية 400م فتكون عند خط النهاية تقريبا وبفروق الحارات.</a:t>
            </a:r>
            <a:br>
              <a:rPr lang="ar-IQ" dirty="0"/>
            </a:br>
            <a:r>
              <a:rPr lang="ar-IQ" dirty="0"/>
              <a:t>• فروق  حارات سباق 200 متر عدو كالآتي:</a:t>
            </a:r>
            <a:br>
              <a:rPr lang="ar-IQ" dirty="0"/>
            </a:br>
            <a:r>
              <a:rPr lang="ar-IQ" dirty="0"/>
              <a:t>- المسافة بين المتسابقين في حارة (1) و (2) </a:t>
            </a:r>
            <a:br>
              <a:rPr lang="ar-IQ" dirty="0"/>
            </a:br>
            <a:r>
              <a:rPr lang="ar-IQ" dirty="0"/>
              <a:t>هو 3.52م.</a:t>
            </a:r>
            <a:br>
              <a:rPr lang="ar-IQ" dirty="0"/>
            </a:br>
            <a:r>
              <a:rPr lang="ar-IQ" dirty="0"/>
              <a:t>- المسافة بين مجالات (حارات) (2) و (3) وباقي الحارات </a:t>
            </a:r>
            <a:br>
              <a:rPr lang="ar-IQ" dirty="0"/>
            </a:br>
            <a:r>
              <a:rPr lang="ar-IQ" dirty="0"/>
              <a:t>حتى حارة (8) هو 3.84م.</a:t>
            </a:r>
            <a:br>
              <a:rPr lang="ar-IQ" dirty="0"/>
            </a:br>
            <a:r>
              <a:rPr lang="ar-IQ" dirty="0"/>
              <a:t>• فروق مجالات (حارات) سباق 400 متر عدو كالآتي:</a:t>
            </a:r>
            <a:br>
              <a:rPr lang="ar-IQ" dirty="0"/>
            </a:br>
            <a:r>
              <a:rPr lang="ar-IQ" dirty="0"/>
              <a:t>- المسافة بين المتسابقين في حارة (1) و (2)</a:t>
            </a:r>
            <a:br>
              <a:rPr lang="ar-IQ" dirty="0"/>
            </a:br>
            <a:r>
              <a:rPr lang="ar-IQ" dirty="0"/>
              <a:t>هو 7.04م.</a:t>
            </a:r>
            <a:br>
              <a:rPr lang="ar-IQ" dirty="0"/>
            </a:br>
            <a:r>
              <a:rPr lang="ar-IQ" dirty="0"/>
              <a:t>- المسافة بين حارة (2) و (3) وباقي الحارات حتى حارة (8) هو 7.67م.</a:t>
            </a:r>
            <a:endParaRPr lang="en-US" dirty="0"/>
          </a:p>
          <a:p>
            <a:endParaRPr lang="ar-IQ" dirty="0"/>
          </a:p>
        </p:txBody>
      </p:sp>
    </p:spTree>
    <p:extLst>
      <p:ext uri="{BB962C8B-B14F-4D97-AF65-F5344CB8AC3E}">
        <p14:creationId xmlns:p14="http://schemas.microsoft.com/office/powerpoint/2010/main" val="38002912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3600" b="1" dirty="0"/>
              <a:t>فعالية عدو المسافات القصيرة</a:t>
            </a:r>
            <a:r>
              <a:rPr lang="ar-IQ" sz="3600" b="1" dirty="0"/>
              <a:t/>
            </a:r>
            <a:br>
              <a:rPr lang="ar-IQ" sz="3600" b="1" dirty="0"/>
            </a:br>
            <a:r>
              <a:rPr lang="ar-IQ" sz="3600" b="1" dirty="0"/>
              <a:t>سباق </a:t>
            </a:r>
            <a:r>
              <a:rPr lang="ar-IQ" sz="3600" b="1" dirty="0" smtClean="0"/>
              <a:t>200 م  و400م ( المراحل الفنية )</a:t>
            </a:r>
            <a:endParaRPr lang="ar-IQ" sz="3600" dirty="0"/>
          </a:p>
        </p:txBody>
      </p:sp>
      <p:sp>
        <p:nvSpPr>
          <p:cNvPr id="3" name="عنصر نائب للمحتوى 2"/>
          <p:cNvSpPr>
            <a:spLocks noGrp="1"/>
          </p:cNvSpPr>
          <p:nvPr>
            <p:ph idx="1"/>
          </p:nvPr>
        </p:nvSpPr>
        <p:spPr/>
        <p:txBody>
          <a:bodyPr/>
          <a:lstStyle/>
          <a:p>
            <a:pPr lvl="0" algn="just"/>
            <a:r>
              <a:rPr lang="ar-IQ" b="1" u="sng" dirty="0"/>
              <a:t>مرحلة البدء</a:t>
            </a:r>
            <a:r>
              <a:rPr lang="ar-IQ" dirty="0"/>
              <a:t> وهي مرحلة البداية والانطلاق من مكعبات (مساند) البداية عند صدور اشارة البد الا ان هذه المرحلة في سباق 400م تقل اهميتها نسبيا عنها في سباق ال100 متر وال 200م اذ يكون التركيز في مرحلة البداية في سباق ال400 متر اقل منه بعض الشيء.</a:t>
            </a:r>
            <a:endParaRPr lang="en-US" dirty="0"/>
          </a:p>
          <a:p>
            <a:endParaRPr lang="ar-IQ" dirty="0"/>
          </a:p>
        </p:txBody>
      </p:sp>
    </p:spTree>
    <p:extLst>
      <p:ext uri="{BB962C8B-B14F-4D97-AF65-F5344CB8AC3E}">
        <p14:creationId xmlns:p14="http://schemas.microsoft.com/office/powerpoint/2010/main" val="15786379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فعالية عدو المسافات القصيرة</a:t>
            </a:r>
            <a:r>
              <a:rPr lang="ar-IQ" b="1" dirty="0"/>
              <a:t/>
            </a:r>
            <a:br>
              <a:rPr lang="ar-IQ" b="1" dirty="0"/>
            </a:br>
            <a:r>
              <a:rPr lang="ar-IQ" b="1" dirty="0"/>
              <a:t>سباق 200 م  و400م ( المراحل الفنية )</a:t>
            </a:r>
            <a:endParaRPr lang="ar-IQ" dirty="0"/>
          </a:p>
        </p:txBody>
      </p:sp>
      <p:sp>
        <p:nvSpPr>
          <p:cNvPr id="3" name="عنصر نائب للمحتوى 2"/>
          <p:cNvSpPr>
            <a:spLocks noGrp="1"/>
          </p:cNvSpPr>
          <p:nvPr>
            <p:ph idx="1"/>
          </p:nvPr>
        </p:nvSpPr>
        <p:spPr/>
        <p:txBody>
          <a:bodyPr/>
          <a:lstStyle/>
          <a:p>
            <a:pPr algn="just"/>
            <a:r>
              <a:rPr lang="ar-IQ" b="1" u="sng" dirty="0"/>
              <a:t>مرحلة عدو المسافة لسباق 200م/400 م:</a:t>
            </a:r>
            <a:r>
              <a:rPr lang="ar-SA" b="1" u="sng" dirty="0"/>
              <a:t/>
            </a:r>
            <a:br>
              <a:rPr lang="ar-SA" b="1" u="sng" dirty="0"/>
            </a:br>
            <a:r>
              <a:rPr lang="ar-IQ" dirty="0"/>
              <a:t>وفي هذه المرحلة يختلف الجري في المنحنى عن الجري في خط مستقيم نظراً لما يتعرض له المتسابق من قوة طاردة مركزية نتيجة للجري حول المنحنى ، وهنا نلاحظ تغير في شكل لجسم ، إذ يميل الجذع ناحية اليسار (للداخل) حيث يرتفع الكتف الأيمن عن الكتف الأيسر مع التقدم به قليلاً للأمام وللداخـل وتكون مرجحة الذراع الأيمن في مدى أكبر من مرجحة الذراع الأيسر </a:t>
            </a:r>
          </a:p>
        </p:txBody>
      </p:sp>
    </p:spTree>
    <p:extLst>
      <p:ext uri="{BB962C8B-B14F-4D97-AF65-F5344CB8AC3E}">
        <p14:creationId xmlns:p14="http://schemas.microsoft.com/office/powerpoint/2010/main" val="1553811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فعالية عدو المسافات القصيرة</a:t>
            </a:r>
            <a:r>
              <a:rPr lang="ar-IQ" b="1" dirty="0"/>
              <a:t/>
            </a:r>
            <a:br>
              <a:rPr lang="ar-IQ" b="1" dirty="0"/>
            </a:br>
            <a:r>
              <a:rPr lang="ar-IQ" b="1" dirty="0"/>
              <a:t>سباق 200 م  و400م ( المراحل الفنية )</a:t>
            </a:r>
            <a:endParaRPr lang="ar-IQ" dirty="0"/>
          </a:p>
        </p:txBody>
      </p:sp>
      <p:sp>
        <p:nvSpPr>
          <p:cNvPr id="3" name="عنصر نائب للمحتوى 2"/>
          <p:cNvSpPr>
            <a:spLocks noGrp="1"/>
          </p:cNvSpPr>
          <p:nvPr>
            <p:ph idx="1"/>
          </p:nvPr>
        </p:nvSpPr>
        <p:spPr/>
        <p:txBody>
          <a:bodyPr/>
          <a:lstStyle/>
          <a:p>
            <a:pPr lvl="0" algn="just"/>
            <a:r>
              <a:rPr lang="ar-IQ" dirty="0"/>
              <a:t>، كما يبعد الذراع الأيمن قليلاً عن الجذع وتنفرج الزاوية بين الساعد والعضد عند مرجحة الذراع خلفاً ، أما الرأس والرقبة فتكونا على امتداد الجذع أثناء ذلك تزداد مرجحة الرجل اليمنى عن الرجل اليسرى وترتفع الركبة اليمنى وتتجه للداخل أكثر من الركبة اليسرى ، كما يهبط المتسابق على الحافة الخارجية للقدم اليسرى التي يتجه مشطها للداخل قليلاً ، بينما تهبط على الحافة الداخلية للقدم اليمنى ، وأخيراً تقصر الخطوات في المنحنى عنها في الخط المستقيم </a:t>
            </a:r>
            <a:endParaRPr lang="en-US" dirty="0"/>
          </a:p>
          <a:p>
            <a:endParaRPr lang="ar-IQ" dirty="0"/>
          </a:p>
        </p:txBody>
      </p:sp>
    </p:spTree>
    <p:extLst>
      <p:ext uri="{BB962C8B-B14F-4D97-AF65-F5344CB8AC3E}">
        <p14:creationId xmlns:p14="http://schemas.microsoft.com/office/powerpoint/2010/main" val="2155590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المحاضرة الاولى </a:t>
            </a:r>
            <a:br>
              <a:rPr lang="ar-IQ" dirty="0" smtClean="0"/>
            </a:br>
            <a:r>
              <a:rPr lang="ar-IQ" dirty="0" smtClean="0"/>
              <a:t>الالعاب المركبة </a:t>
            </a:r>
            <a:endParaRPr lang="ar-IQ" dirty="0"/>
          </a:p>
        </p:txBody>
      </p:sp>
      <p:sp>
        <p:nvSpPr>
          <p:cNvPr id="3" name="عنصر نائب للمحتوى 2"/>
          <p:cNvSpPr>
            <a:spLocks noGrp="1"/>
          </p:cNvSpPr>
          <p:nvPr>
            <p:ph idx="1"/>
          </p:nvPr>
        </p:nvSpPr>
        <p:spPr/>
        <p:txBody>
          <a:bodyPr>
            <a:normAutofit/>
          </a:bodyPr>
          <a:lstStyle/>
          <a:p>
            <a:pPr algn="just"/>
            <a:r>
              <a:rPr lang="ar-IQ" dirty="0"/>
              <a:t>منافسة العشاري والسباعي هي الأكثر تعقيدا من أي منافسة و ما تتطلب من أداء متقن في برنامج تدريبي من سباقات المضمار والميدان. وغالبا ما يشار لمتسابق العشاري و لا عجب أن ينادى </a:t>
            </a:r>
            <a:r>
              <a:rPr lang="ar-IQ" dirty="0" err="1"/>
              <a:t>بإسم</a:t>
            </a:r>
            <a:r>
              <a:rPr lang="ar-IQ" dirty="0"/>
              <a:t> و </a:t>
            </a:r>
            <a:r>
              <a:rPr lang="ar-IQ" dirty="0" err="1"/>
              <a:t>هو”ملك</a:t>
            </a:r>
            <a:r>
              <a:rPr lang="ar-IQ" dirty="0"/>
              <a:t> عرش هذه الرياضة” إن النجاح في مسابقة العشاري يتطلب وجود مستوى عال للغاية ، لتطوير الأداء البدني كالقدرات البدنية والقابليات التوافقية الحركية لأجل تحسين التكنيك والإنجاز لجميع المسابقات العشرة . وكذلك لا ننسى القدرات النفسية للمتسابق و التي تكون في كثير من الأحيان النقطة الفاصلة في الفوز مثل قوة الإرادة والمثابرة في الأداء و التنافس. </a:t>
            </a:r>
          </a:p>
        </p:txBody>
      </p:sp>
    </p:spTree>
    <p:extLst>
      <p:ext uri="{BB962C8B-B14F-4D97-AF65-F5344CB8AC3E}">
        <p14:creationId xmlns:p14="http://schemas.microsoft.com/office/powerpoint/2010/main" val="147262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فعالية عدو المسافات القصيرة</a:t>
            </a:r>
            <a:r>
              <a:rPr lang="ar-IQ" b="1" dirty="0"/>
              <a:t/>
            </a:r>
            <a:br>
              <a:rPr lang="ar-IQ" b="1" dirty="0"/>
            </a:br>
            <a:r>
              <a:rPr lang="ar-IQ" b="1" dirty="0"/>
              <a:t>سباق 200 م  و400م ( المراحل الفنية )</a:t>
            </a:r>
            <a:endParaRPr lang="ar-IQ" dirty="0"/>
          </a:p>
        </p:txBody>
      </p:sp>
      <p:sp>
        <p:nvSpPr>
          <p:cNvPr id="3" name="عنصر نائب للمحتوى 2"/>
          <p:cNvSpPr>
            <a:spLocks noGrp="1"/>
          </p:cNvSpPr>
          <p:nvPr>
            <p:ph idx="1"/>
          </p:nvPr>
        </p:nvSpPr>
        <p:spPr/>
        <p:txBody>
          <a:bodyPr>
            <a:normAutofit fontScale="92500" lnSpcReduction="10000"/>
          </a:bodyPr>
          <a:lstStyle/>
          <a:p>
            <a:r>
              <a:rPr lang="ar-IQ" b="1" u="sng" dirty="0"/>
              <a:t>وتشمل مرحلة العدو:</a:t>
            </a:r>
            <a:endParaRPr lang="en-US" dirty="0"/>
          </a:p>
          <a:p>
            <a:pPr lvl="0"/>
            <a:r>
              <a:rPr lang="ar-IQ" b="1" dirty="0"/>
              <a:t>مرحلة التدرج بالسرعة</a:t>
            </a:r>
            <a:r>
              <a:rPr lang="ar-IQ" b="1" u="sng" dirty="0"/>
              <a:t> </a:t>
            </a:r>
            <a:r>
              <a:rPr lang="ar-IQ" dirty="0"/>
              <a:t> :ان هذه المرحلة تشبه مرحلة التدرج بالسرعة في كل من سباقي ال(100)متر اذ يتم التدرج بالسرعة حتى يصل اللاعب بعد نحو 50 متر _70 متر الى اقرب </a:t>
            </a:r>
            <a:r>
              <a:rPr lang="ar-IQ" dirty="0" err="1"/>
              <a:t>مايكون</a:t>
            </a:r>
            <a:r>
              <a:rPr lang="ar-IQ" dirty="0"/>
              <a:t> من السرعة القصوى.</a:t>
            </a:r>
            <a:endParaRPr lang="en-US" dirty="0"/>
          </a:p>
          <a:p>
            <a:pPr lvl="0"/>
            <a:r>
              <a:rPr lang="ar-IQ" b="1" dirty="0"/>
              <a:t>مرحلة السرعة القصوى :</a:t>
            </a:r>
            <a:r>
              <a:rPr lang="ar-IQ" dirty="0"/>
              <a:t> يحاول العداء في هذه المرحلة ان يحافظ على مستوى السرعة التي حل عليها في المرحلة السابقة ويتم تقييم موقف العداء لنفسه من السباق في هذه المرحلة اذ يظهر له بوضوح مكانه </a:t>
            </a:r>
            <a:r>
              <a:rPr lang="ar-IQ" dirty="0" err="1"/>
              <a:t>بالنسبه</a:t>
            </a:r>
            <a:r>
              <a:rPr lang="ar-IQ" dirty="0"/>
              <a:t> لبقية منافسيه وتنتهي هذه المرحلة قبل نهاية السباق ب80 متر تقريبا .</a:t>
            </a:r>
            <a:endParaRPr lang="en-US" dirty="0"/>
          </a:p>
          <a:p>
            <a:endParaRPr lang="ar-IQ" dirty="0"/>
          </a:p>
        </p:txBody>
      </p:sp>
    </p:spTree>
    <p:extLst>
      <p:ext uri="{BB962C8B-B14F-4D97-AF65-F5344CB8AC3E}">
        <p14:creationId xmlns:p14="http://schemas.microsoft.com/office/powerpoint/2010/main" val="13430684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فعالية عدو المسافات القصيرة</a:t>
            </a:r>
            <a:r>
              <a:rPr lang="ar-IQ" b="1" dirty="0"/>
              <a:t/>
            </a:r>
            <a:br>
              <a:rPr lang="ar-IQ" b="1" dirty="0"/>
            </a:br>
            <a:r>
              <a:rPr lang="ar-IQ" b="1" dirty="0"/>
              <a:t>سباق 200 م  و400م ( المراحل الفنية )</a:t>
            </a:r>
            <a:endParaRPr lang="ar-IQ" dirty="0"/>
          </a:p>
        </p:txBody>
      </p:sp>
      <p:sp>
        <p:nvSpPr>
          <p:cNvPr id="3" name="عنصر نائب للمحتوى 2"/>
          <p:cNvSpPr>
            <a:spLocks noGrp="1"/>
          </p:cNvSpPr>
          <p:nvPr>
            <p:ph idx="1"/>
          </p:nvPr>
        </p:nvSpPr>
        <p:spPr/>
        <p:txBody>
          <a:bodyPr/>
          <a:lstStyle/>
          <a:p>
            <a:pPr lvl="0" algn="just"/>
            <a:r>
              <a:rPr lang="ar-IQ" b="1" dirty="0"/>
              <a:t>مرحلة تحمل السرعة</a:t>
            </a:r>
            <a:r>
              <a:rPr lang="ar-IQ" b="1" u="sng" dirty="0"/>
              <a:t> </a:t>
            </a:r>
            <a:r>
              <a:rPr lang="ar-IQ" dirty="0"/>
              <a:t>: تعد هذه المرحلة من اهم مراحل السباق اذ يتحدد فيها مستوى السباق وزمنه وترتيب المتسابقين بنا على مستوى المتسابق .</a:t>
            </a:r>
            <a:endParaRPr lang="en-US" dirty="0"/>
          </a:p>
          <a:p>
            <a:endParaRPr lang="ar-IQ" dirty="0"/>
          </a:p>
        </p:txBody>
      </p:sp>
    </p:spTree>
    <p:extLst>
      <p:ext uri="{BB962C8B-B14F-4D97-AF65-F5344CB8AC3E}">
        <p14:creationId xmlns:p14="http://schemas.microsoft.com/office/powerpoint/2010/main" val="3737773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فعالية عدو المسافات القصيرة</a:t>
            </a:r>
            <a:r>
              <a:rPr lang="ar-IQ" dirty="0" smtClean="0"/>
              <a:t/>
            </a:r>
            <a:br>
              <a:rPr lang="ar-IQ" dirty="0" smtClean="0"/>
            </a:br>
            <a:r>
              <a:rPr lang="ar-IQ" dirty="0" smtClean="0"/>
              <a:t>النواحي القانونية </a:t>
            </a:r>
            <a:endParaRPr lang="ar-IQ" dirty="0"/>
          </a:p>
        </p:txBody>
      </p:sp>
      <p:sp>
        <p:nvSpPr>
          <p:cNvPr id="3" name="عنصر نائب للمحتوى 2"/>
          <p:cNvSpPr>
            <a:spLocks noGrp="1"/>
          </p:cNvSpPr>
          <p:nvPr>
            <p:ph idx="1"/>
          </p:nvPr>
        </p:nvSpPr>
        <p:spPr/>
        <p:txBody>
          <a:bodyPr/>
          <a:lstStyle/>
          <a:p>
            <a:r>
              <a:rPr lang="ar-SA" dirty="0"/>
              <a:t>1- بعد إن يتخذ المتسابق وضع الاستعداد الكامل أو النهائي فانه لن يبدأ في حركة الانطلاق إلا بعد سماع طلقة المسدس أو جهاز البدء المعتمد وفي حالة إذا رأى آمر البدء أو معيدو البدء إن المتسابق قام بها مبكراً فسوف تحتسب بداية خاطئة .</a:t>
            </a:r>
            <a:endParaRPr lang="en-US" dirty="0"/>
          </a:p>
          <a:p>
            <a:r>
              <a:rPr lang="ar-SA" dirty="0"/>
              <a:t>2-  وإذا لم تكن البداية الخاطئة بسبب أي من المتسابقين فلا يتم إعطاء أي إنذار بينما يتم إظهار الكارت الأخضر إلى كل المتسابقين .</a:t>
            </a:r>
            <a:endParaRPr lang="en-US" dirty="0"/>
          </a:p>
          <a:p>
            <a:endParaRPr lang="ar-IQ" dirty="0"/>
          </a:p>
        </p:txBody>
      </p:sp>
    </p:spTree>
    <p:extLst>
      <p:ext uri="{BB962C8B-B14F-4D97-AF65-F5344CB8AC3E}">
        <p14:creationId xmlns:p14="http://schemas.microsoft.com/office/powerpoint/2010/main" val="10495442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فعالية عدو المسافات القصيرة</a:t>
            </a:r>
            <a:r>
              <a:rPr lang="ar-IQ" dirty="0"/>
              <a:t/>
            </a:r>
            <a:br>
              <a:rPr lang="ar-IQ" dirty="0"/>
            </a:br>
            <a:r>
              <a:rPr lang="ar-IQ" dirty="0"/>
              <a:t>النواحي القانونية </a:t>
            </a:r>
          </a:p>
        </p:txBody>
      </p:sp>
      <p:sp>
        <p:nvSpPr>
          <p:cNvPr id="3" name="عنصر نائب للمحتوى 2"/>
          <p:cNvSpPr>
            <a:spLocks noGrp="1"/>
          </p:cNvSpPr>
          <p:nvPr>
            <p:ph idx="1"/>
          </p:nvPr>
        </p:nvSpPr>
        <p:spPr/>
        <p:txBody>
          <a:bodyPr>
            <a:normAutofit fontScale="92500"/>
          </a:bodyPr>
          <a:lstStyle/>
          <a:p>
            <a:r>
              <a:rPr lang="en-US" dirty="0"/>
              <a:t> - </a:t>
            </a:r>
            <a:r>
              <a:rPr lang="ar-SA" dirty="0"/>
              <a:t>أي متسابق يؤدي بداية خاطئة يسمح له في بداية ثانية فقط .</a:t>
            </a:r>
            <a:endParaRPr lang="en-US" dirty="0"/>
          </a:p>
          <a:p>
            <a:r>
              <a:rPr lang="ar-IQ" dirty="0"/>
              <a:t>2- </a:t>
            </a:r>
            <a:r>
              <a:rPr lang="ar-SA" dirty="0"/>
              <a:t>في حالة حدوث البدء </a:t>
            </a:r>
            <a:r>
              <a:rPr lang="ar-SA" dirty="0" err="1"/>
              <a:t>الخاطيء</a:t>
            </a:r>
            <a:r>
              <a:rPr lang="ar-SA" dirty="0"/>
              <a:t>. فان مساعدي المطلق  يجب ان يتخذوا </a:t>
            </a:r>
            <a:r>
              <a:rPr lang="ar-SA" dirty="0" err="1"/>
              <a:t>مايلي</a:t>
            </a:r>
            <a:r>
              <a:rPr lang="ar-SA" dirty="0"/>
              <a:t>:</a:t>
            </a:r>
            <a:endParaRPr lang="en-US" dirty="0"/>
          </a:p>
          <a:p>
            <a:r>
              <a:rPr lang="ar-SA" dirty="0"/>
              <a:t>أ- يجب اعطاء</a:t>
            </a:r>
            <a:r>
              <a:rPr lang="ar-IQ" dirty="0"/>
              <a:t> الرياضي </a:t>
            </a:r>
            <a:r>
              <a:rPr lang="ar-IQ" dirty="0" err="1"/>
              <a:t>المسؤل</a:t>
            </a:r>
            <a:r>
              <a:rPr lang="ar-IQ" dirty="0"/>
              <a:t> عن هذا الخطأ البطاقة الحمراء توضع على مؤشر حارته واقصاءه عن المسابقة.</a:t>
            </a:r>
            <a:endParaRPr lang="en-US" dirty="0"/>
          </a:p>
          <a:p>
            <a:r>
              <a:rPr lang="ar-SA" dirty="0"/>
              <a:t>ب- </a:t>
            </a:r>
            <a:r>
              <a:rPr lang="ar-IQ" dirty="0"/>
              <a:t>في حالة وجود اخطاء اخرى في البدء يجب اقصاء الرياضي او الرياضيين </a:t>
            </a:r>
            <a:r>
              <a:rPr lang="ar-IQ" dirty="0" err="1"/>
              <a:t>المسؤلين</a:t>
            </a:r>
            <a:r>
              <a:rPr lang="ar-IQ" dirty="0"/>
              <a:t> عن الخطأ واعطائهم البطاقة الحمراء على مؤشر حارته او حاراتهم او ترفع امامه او امامهم.</a:t>
            </a:r>
            <a:endParaRPr lang="en-US" dirty="0"/>
          </a:p>
          <a:p>
            <a:endParaRPr lang="ar-IQ" dirty="0"/>
          </a:p>
        </p:txBody>
      </p:sp>
    </p:spTree>
    <p:extLst>
      <p:ext uri="{BB962C8B-B14F-4D97-AF65-F5344CB8AC3E}">
        <p14:creationId xmlns:p14="http://schemas.microsoft.com/office/powerpoint/2010/main" val="33828985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فعالية عدو المسافات القصيرة</a:t>
            </a:r>
            <a:r>
              <a:rPr lang="ar-IQ" dirty="0"/>
              <a:t/>
            </a:r>
            <a:br>
              <a:rPr lang="ar-IQ" dirty="0"/>
            </a:br>
            <a:r>
              <a:rPr lang="ar-IQ" dirty="0"/>
              <a:t>النواحي القانونية </a:t>
            </a:r>
          </a:p>
        </p:txBody>
      </p:sp>
      <p:sp>
        <p:nvSpPr>
          <p:cNvPr id="3" name="عنصر نائب للمحتوى 2"/>
          <p:cNvSpPr>
            <a:spLocks noGrp="1"/>
          </p:cNvSpPr>
          <p:nvPr>
            <p:ph idx="1"/>
          </p:nvPr>
        </p:nvSpPr>
        <p:spPr/>
        <p:txBody>
          <a:bodyPr>
            <a:normAutofit fontScale="85000" lnSpcReduction="10000"/>
          </a:bodyPr>
          <a:lstStyle/>
          <a:p>
            <a:r>
              <a:rPr lang="ar-SA" b="1" u="sng" dirty="0"/>
              <a:t>ملحوظة</a:t>
            </a:r>
            <a:r>
              <a:rPr lang="ar-SA" b="1" dirty="0"/>
              <a:t> </a:t>
            </a:r>
            <a:r>
              <a:rPr lang="ar-SA" dirty="0"/>
              <a:t>: في الواقع العملي عندما يخطئ متسابق أو أكثر في البدء فتلقائيا يقوم المتسابقون الآخرون بمتابعته ويتحدثون بانفعال للمتسابق الذي أدى البدء الخاطئة وعلى الآمر بالبدء فقط إنذار المتسابق أو المتسابقين الذي / الذين كانوا في رأيه مسئولون عن حدوث خطأ البدء ، وربما يؤدي ذلك إلى إنذار أكثر من متسابق وإذا كانت البدء الخاطئة ليست بسبب أي متسابق فلا داعي للإنذار .</a:t>
            </a:r>
            <a:endParaRPr lang="en-US" dirty="0"/>
          </a:p>
          <a:p>
            <a:r>
              <a:rPr lang="ar-SA" dirty="0"/>
              <a:t>3- إذا رأى الآمر بالبدء أو معيدي البدء أن البدء لم تكن عادلة فانه عليه تنبيه المتسابقين بطلقة أخرى من المسدس .</a:t>
            </a:r>
            <a:endParaRPr lang="en-US" dirty="0"/>
          </a:p>
          <a:p>
            <a:r>
              <a:rPr lang="ar-SA" dirty="0"/>
              <a:t> 4يتم ترتيب المتسابقين وفقاً لوصول أي جزء من أجسامهم ( أي : الجذع بارز عن الرأس ، الرقبة ، الرجلين ، اليدين أو القدمين ) إلى المستوى العمودي للحد القريب من خط النهاية</a:t>
            </a:r>
            <a:endParaRPr lang="en-US" dirty="0"/>
          </a:p>
          <a:p>
            <a:endParaRPr lang="ar-IQ" dirty="0"/>
          </a:p>
        </p:txBody>
      </p:sp>
    </p:spTree>
    <p:extLst>
      <p:ext uri="{BB962C8B-B14F-4D97-AF65-F5344CB8AC3E}">
        <p14:creationId xmlns:p14="http://schemas.microsoft.com/office/powerpoint/2010/main" val="30345807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المحاضرة الرابعة</a:t>
            </a:r>
            <a:br>
              <a:rPr lang="ar-IQ" dirty="0" smtClean="0"/>
            </a:br>
            <a:r>
              <a:rPr lang="ar-IQ" dirty="0" smtClean="0"/>
              <a:t>فعالية الوثب الطويل </a:t>
            </a:r>
            <a:endParaRPr lang="ar-IQ" dirty="0"/>
          </a:p>
        </p:txBody>
      </p:sp>
      <p:sp>
        <p:nvSpPr>
          <p:cNvPr id="3" name="عنصر نائب للمحتوى 2"/>
          <p:cNvSpPr>
            <a:spLocks noGrp="1"/>
          </p:cNvSpPr>
          <p:nvPr>
            <p:ph idx="1"/>
          </p:nvPr>
        </p:nvSpPr>
        <p:spPr/>
        <p:txBody>
          <a:bodyPr/>
          <a:lstStyle/>
          <a:p>
            <a:r>
              <a:rPr lang="ar-SA" b="1" dirty="0"/>
              <a:t>التسلسل الحركي الكامل :</a:t>
            </a:r>
            <a:endParaRPr lang="en-US" dirty="0"/>
          </a:p>
          <a:p>
            <a:endParaRPr lang="ar-IQ" dirty="0"/>
          </a:p>
        </p:txBody>
      </p:sp>
      <p:pic>
        <p:nvPicPr>
          <p:cNvPr id="4" name="صورة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33575" y="2909887"/>
            <a:ext cx="5276850" cy="1743249"/>
          </a:xfrm>
          <a:prstGeom prst="rect">
            <a:avLst/>
          </a:prstGeom>
          <a:noFill/>
          <a:ln>
            <a:noFill/>
          </a:ln>
        </p:spPr>
      </p:pic>
    </p:spTree>
    <p:extLst>
      <p:ext uri="{BB962C8B-B14F-4D97-AF65-F5344CB8AC3E}">
        <p14:creationId xmlns:p14="http://schemas.microsoft.com/office/powerpoint/2010/main" val="14776980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فعالية الوثب الطويل </a:t>
            </a:r>
            <a:r>
              <a:rPr lang="ar-IQ" dirty="0" smtClean="0"/>
              <a:t/>
            </a:r>
            <a:br>
              <a:rPr lang="ar-IQ" dirty="0" smtClean="0"/>
            </a:br>
            <a:r>
              <a:rPr lang="ar-IQ" dirty="0" smtClean="0"/>
              <a:t>وصف المراحل </a:t>
            </a:r>
            <a:endParaRPr lang="ar-IQ" dirty="0"/>
          </a:p>
        </p:txBody>
      </p:sp>
      <p:sp>
        <p:nvSpPr>
          <p:cNvPr id="3" name="عنصر نائب للمحتوى 2"/>
          <p:cNvSpPr>
            <a:spLocks noGrp="1"/>
          </p:cNvSpPr>
          <p:nvPr>
            <p:ph idx="1"/>
          </p:nvPr>
        </p:nvSpPr>
        <p:spPr/>
        <p:txBody>
          <a:bodyPr>
            <a:normAutofit fontScale="85000" lnSpcReduction="20000"/>
          </a:bodyPr>
          <a:lstStyle/>
          <a:p>
            <a:pPr lvl="0"/>
            <a:r>
              <a:rPr lang="ar-IQ" dirty="0"/>
              <a:t>يتكون الوثب الطويل من المراحل التالية : </a:t>
            </a:r>
            <a:r>
              <a:rPr lang="ar-IQ" dirty="0" err="1"/>
              <a:t>الإقتراب</a:t>
            </a:r>
            <a:r>
              <a:rPr lang="ar-IQ" dirty="0"/>
              <a:t> </a:t>
            </a:r>
            <a:r>
              <a:rPr lang="ar-IQ" dirty="0" err="1"/>
              <a:t>والإرتقاء</a:t>
            </a:r>
            <a:r>
              <a:rPr lang="ar-IQ" dirty="0"/>
              <a:t> والطيران والهبوط .</a:t>
            </a:r>
            <a:endParaRPr lang="en-US" dirty="0"/>
          </a:p>
          <a:p>
            <a:pPr lvl="0"/>
            <a:r>
              <a:rPr lang="ar-IQ" dirty="0"/>
              <a:t>في مرحلة </a:t>
            </a:r>
            <a:r>
              <a:rPr lang="ar-IQ" dirty="0" err="1"/>
              <a:t>الإقتراب</a:t>
            </a:r>
            <a:r>
              <a:rPr lang="ar-IQ" dirty="0"/>
              <a:t> يزيد اللاعب من سرعته للوصول لأقصى سرعة يمكن التحكم فيها.</a:t>
            </a:r>
            <a:endParaRPr lang="en-US" dirty="0"/>
          </a:p>
          <a:p>
            <a:pPr lvl="0"/>
            <a:r>
              <a:rPr lang="ar-IQ" dirty="0"/>
              <a:t>في مرحلة </a:t>
            </a:r>
            <a:r>
              <a:rPr lang="ar-IQ" dirty="0" err="1"/>
              <a:t>الإرتقاء</a:t>
            </a:r>
            <a:r>
              <a:rPr lang="ar-IQ" dirty="0"/>
              <a:t> يولد اللاعب سرعة عمودية ويقلل من فقد السرعة الأفقية.</a:t>
            </a:r>
            <a:endParaRPr lang="en-US" dirty="0"/>
          </a:p>
          <a:p>
            <a:pPr lvl="0"/>
            <a:r>
              <a:rPr lang="ar-IQ" dirty="0"/>
              <a:t>في مرحلة الطيران يعد اللاعب نفسه للهبوط. ويمكن </a:t>
            </a:r>
            <a:r>
              <a:rPr lang="ar-IQ" dirty="0" err="1"/>
              <a:t>إستخدام</a:t>
            </a:r>
            <a:r>
              <a:rPr lang="ar-IQ" dirty="0"/>
              <a:t> ثلاث طرق مختلفة للأداء وهى : الشراع والتعلق والمشي في الهواء.</a:t>
            </a:r>
            <a:endParaRPr lang="en-US" dirty="0"/>
          </a:p>
          <a:p>
            <a:pPr lvl="0"/>
            <a:r>
              <a:rPr lang="ar-IQ" dirty="0"/>
              <a:t>في مرحلة الهبوط يزيد اللاعب من المسافة المحتملة لمسار الطيران ويقلل من المسافة المفقودة عند لمس القدمين للأرض</a:t>
            </a:r>
            <a:endParaRPr lang="en-US" dirty="0"/>
          </a:p>
          <a:p>
            <a:r>
              <a:rPr lang="ar-IQ" b="1" dirty="0"/>
              <a:t> </a:t>
            </a:r>
            <a:endParaRPr lang="en-US" dirty="0"/>
          </a:p>
          <a:p>
            <a:endParaRPr lang="ar-IQ" dirty="0"/>
          </a:p>
        </p:txBody>
      </p:sp>
    </p:spTree>
    <p:extLst>
      <p:ext uri="{BB962C8B-B14F-4D97-AF65-F5344CB8AC3E}">
        <p14:creationId xmlns:p14="http://schemas.microsoft.com/office/powerpoint/2010/main" val="33197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628800"/>
          </a:xfrm>
        </p:spPr>
        <p:txBody>
          <a:bodyPr>
            <a:normAutofit fontScale="90000"/>
          </a:bodyPr>
          <a:lstStyle/>
          <a:p>
            <a:r>
              <a:rPr lang="ar-IQ" dirty="0"/>
              <a:t>فعالية الوثب </a:t>
            </a:r>
            <a:r>
              <a:rPr lang="ar-IQ" dirty="0" smtClean="0"/>
              <a:t>الطويل</a:t>
            </a:r>
            <a:br>
              <a:rPr lang="ar-IQ" dirty="0" smtClean="0"/>
            </a:br>
            <a:r>
              <a:rPr lang="ar-IQ" dirty="0" smtClean="0"/>
              <a:t>المراحل الفنية للفعالية</a:t>
            </a:r>
            <a:br>
              <a:rPr lang="ar-IQ" dirty="0" smtClean="0"/>
            </a:br>
            <a:endParaRPr lang="ar-IQ" dirty="0"/>
          </a:p>
        </p:txBody>
      </p:sp>
      <p:sp>
        <p:nvSpPr>
          <p:cNvPr id="3" name="عنصر نائب للمحتوى 2"/>
          <p:cNvSpPr>
            <a:spLocks noGrp="1"/>
          </p:cNvSpPr>
          <p:nvPr>
            <p:ph idx="1"/>
          </p:nvPr>
        </p:nvSpPr>
        <p:spPr/>
        <p:txBody>
          <a:bodyPr>
            <a:normAutofit lnSpcReduction="10000"/>
          </a:bodyPr>
          <a:lstStyle/>
          <a:p>
            <a:r>
              <a:rPr lang="ar-IQ" b="1" u="sng" dirty="0"/>
              <a:t>مرحلة </a:t>
            </a:r>
            <a:r>
              <a:rPr lang="ar-IQ" b="1" u="sng" dirty="0" err="1"/>
              <a:t>الإقتراب</a:t>
            </a:r>
            <a:r>
              <a:rPr lang="ar-IQ" b="1" u="sng" dirty="0"/>
              <a:t> :</a:t>
            </a:r>
            <a:endParaRPr lang="en-US" dirty="0"/>
          </a:p>
          <a:p>
            <a:r>
              <a:rPr lang="ar-IQ" b="1" dirty="0"/>
              <a:t>الهدف :</a:t>
            </a:r>
            <a:endParaRPr lang="en-US" dirty="0"/>
          </a:p>
          <a:p>
            <a:r>
              <a:rPr lang="ar-IQ" dirty="0"/>
              <a:t>الوصول لأقصى سرعة يمكن التحكم فيها.</a:t>
            </a:r>
            <a:endParaRPr lang="en-US" dirty="0"/>
          </a:p>
          <a:p>
            <a:r>
              <a:rPr lang="ar-IQ" b="1" dirty="0"/>
              <a:t>الخصائص الفنية :</a:t>
            </a:r>
            <a:endParaRPr lang="en-US" dirty="0"/>
          </a:p>
          <a:p>
            <a:pPr lvl="0"/>
            <a:r>
              <a:rPr lang="ar-IQ" dirty="0"/>
              <a:t>تتفاوت مسافة </a:t>
            </a:r>
            <a:r>
              <a:rPr lang="ar-IQ" dirty="0" err="1"/>
              <a:t>الإقتراب</a:t>
            </a:r>
            <a:r>
              <a:rPr lang="ar-IQ" dirty="0"/>
              <a:t> تبعا لمستوى الأداء ،</a:t>
            </a:r>
            <a:r>
              <a:rPr lang="ar-IQ" dirty="0" err="1"/>
              <a:t>فهى</a:t>
            </a:r>
            <a:r>
              <a:rPr lang="ar-IQ" dirty="0"/>
              <a:t> تتراوح بين 10 خطوات (للمبتدئين) وأكثر من 20 خطوة (للمتقدمين).</a:t>
            </a:r>
            <a:endParaRPr lang="en-US" dirty="0"/>
          </a:p>
          <a:p>
            <a:pPr lvl="0"/>
            <a:r>
              <a:rPr lang="ar-IQ" dirty="0"/>
              <a:t>تكون طريقة الجري مماثلة للعدو .</a:t>
            </a:r>
            <a:endParaRPr lang="en-US" dirty="0"/>
          </a:p>
          <a:p>
            <a:pPr lvl="0"/>
            <a:r>
              <a:rPr lang="ar-IQ" dirty="0"/>
              <a:t>تتزايد السرعة باستمرار حتى لوحة </a:t>
            </a:r>
            <a:r>
              <a:rPr lang="ar-IQ" dirty="0" err="1"/>
              <a:t>الإرتقاء</a:t>
            </a:r>
            <a:r>
              <a:rPr lang="ar-IQ" dirty="0"/>
              <a:t> .</a:t>
            </a:r>
            <a:endParaRPr lang="en-US" dirty="0"/>
          </a:p>
          <a:p>
            <a:endParaRPr lang="ar-IQ" dirty="0"/>
          </a:p>
        </p:txBody>
      </p:sp>
    </p:spTree>
    <p:extLst>
      <p:ext uri="{BB962C8B-B14F-4D97-AF65-F5344CB8AC3E}">
        <p14:creationId xmlns:p14="http://schemas.microsoft.com/office/powerpoint/2010/main" val="21850163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فعالية الوثب الطويل</a:t>
            </a:r>
            <a:br>
              <a:rPr lang="ar-IQ" dirty="0"/>
            </a:br>
            <a:r>
              <a:rPr lang="ar-IQ" dirty="0"/>
              <a:t>المراحل الفنية للفعالية</a:t>
            </a:r>
          </a:p>
        </p:txBody>
      </p:sp>
      <p:sp>
        <p:nvSpPr>
          <p:cNvPr id="3" name="عنصر نائب للمحتوى 2"/>
          <p:cNvSpPr>
            <a:spLocks noGrp="1"/>
          </p:cNvSpPr>
          <p:nvPr>
            <p:ph idx="1"/>
          </p:nvPr>
        </p:nvSpPr>
        <p:spPr/>
        <p:txBody>
          <a:bodyPr>
            <a:normAutofit fontScale="92500" lnSpcReduction="20000"/>
          </a:bodyPr>
          <a:lstStyle/>
          <a:p>
            <a:r>
              <a:rPr lang="ar-IQ" dirty="0"/>
              <a:t> </a:t>
            </a:r>
            <a:endParaRPr lang="en-US" dirty="0"/>
          </a:p>
          <a:p>
            <a:r>
              <a:rPr lang="ar-IQ" b="1" u="sng" dirty="0" err="1"/>
              <a:t>مرحلةالأرتقاء</a:t>
            </a:r>
            <a:r>
              <a:rPr lang="ar-IQ" b="1" u="sng" dirty="0"/>
              <a:t>:</a:t>
            </a:r>
            <a:endParaRPr lang="en-US" dirty="0"/>
          </a:p>
          <a:p>
            <a:r>
              <a:rPr lang="ar-IQ" b="1" dirty="0"/>
              <a:t>الهدف :</a:t>
            </a:r>
            <a:endParaRPr lang="en-US" dirty="0"/>
          </a:p>
          <a:p>
            <a:r>
              <a:rPr lang="ar-IQ" dirty="0"/>
              <a:t>زيادة السرعة العمودية وتقليل فقدان السرعة الأفقية .</a:t>
            </a:r>
            <a:endParaRPr lang="en-US" dirty="0"/>
          </a:p>
          <a:p>
            <a:r>
              <a:rPr lang="ar-IQ" b="1" dirty="0"/>
              <a:t>الخصائص الفنية :</a:t>
            </a:r>
            <a:endParaRPr lang="en-US" dirty="0"/>
          </a:p>
          <a:p>
            <a:pPr lvl="0"/>
            <a:r>
              <a:rPr lang="ar-IQ" dirty="0"/>
              <a:t>يكون وضع القدم سريع وفعال مع تحريكه لأسفل وللخلف.</a:t>
            </a:r>
            <a:endParaRPr lang="en-US" dirty="0"/>
          </a:p>
          <a:p>
            <a:pPr lvl="0"/>
            <a:r>
              <a:rPr lang="ar-IQ" dirty="0"/>
              <a:t> يقل زمن </a:t>
            </a:r>
            <a:r>
              <a:rPr lang="ar-IQ" dirty="0" err="1"/>
              <a:t>الأرتقاء</a:t>
            </a:r>
            <a:r>
              <a:rPr lang="ar-IQ" dirty="0"/>
              <a:t> وتقليل </a:t>
            </a:r>
            <a:r>
              <a:rPr lang="ar-IQ" dirty="0" err="1"/>
              <a:t>إنثناء</a:t>
            </a:r>
            <a:r>
              <a:rPr lang="ar-IQ" dirty="0"/>
              <a:t> رجل </a:t>
            </a:r>
            <a:r>
              <a:rPr lang="ar-IQ" dirty="0" err="1"/>
              <a:t>الأرتقاء</a:t>
            </a:r>
            <a:r>
              <a:rPr lang="ar-IQ" dirty="0"/>
              <a:t>. </a:t>
            </a:r>
            <a:endParaRPr lang="en-US" dirty="0"/>
          </a:p>
          <a:p>
            <a:pPr lvl="0"/>
            <a:r>
              <a:rPr lang="ar-IQ" dirty="0"/>
              <a:t>دفع فخذ الرجل الحرة إلى الوضع الأفقي. </a:t>
            </a:r>
            <a:endParaRPr lang="en-US" dirty="0"/>
          </a:p>
          <a:p>
            <a:pPr lvl="0"/>
            <a:r>
              <a:rPr lang="ar-IQ" dirty="0"/>
              <a:t>تكون مفاصل الكاحل والركبة والفخذ على كامل </a:t>
            </a:r>
            <a:r>
              <a:rPr lang="ar-IQ" dirty="0" err="1"/>
              <a:t>إمتدادها</a:t>
            </a:r>
            <a:r>
              <a:rPr lang="ar-IQ" dirty="0"/>
              <a:t>.</a:t>
            </a:r>
            <a:endParaRPr lang="en-US" dirty="0"/>
          </a:p>
          <a:p>
            <a:endParaRPr lang="ar-IQ" dirty="0"/>
          </a:p>
        </p:txBody>
      </p:sp>
    </p:spTree>
    <p:extLst>
      <p:ext uri="{BB962C8B-B14F-4D97-AF65-F5344CB8AC3E}">
        <p14:creationId xmlns:p14="http://schemas.microsoft.com/office/powerpoint/2010/main" val="12932321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فعالية الوثب الطويل</a:t>
            </a:r>
            <a:br>
              <a:rPr lang="ar-IQ" dirty="0"/>
            </a:br>
            <a:r>
              <a:rPr lang="ar-IQ" dirty="0"/>
              <a:t>المراحل الفنية للفعالية</a:t>
            </a:r>
          </a:p>
        </p:txBody>
      </p:sp>
      <p:sp>
        <p:nvSpPr>
          <p:cNvPr id="3" name="عنصر نائب للمحتوى 2"/>
          <p:cNvSpPr>
            <a:spLocks noGrp="1"/>
          </p:cNvSpPr>
          <p:nvPr>
            <p:ph idx="1"/>
          </p:nvPr>
        </p:nvSpPr>
        <p:spPr/>
        <p:txBody>
          <a:bodyPr/>
          <a:lstStyle/>
          <a:p>
            <a:r>
              <a:rPr lang="ar-IQ" b="1" u="sng" dirty="0"/>
              <a:t>مرحلة الطيران :</a:t>
            </a:r>
            <a:endParaRPr lang="en-US" dirty="0"/>
          </a:p>
          <a:p>
            <a:r>
              <a:rPr lang="ar-IQ" b="1" dirty="0"/>
              <a:t>طريقة الشراع:</a:t>
            </a:r>
            <a:endParaRPr lang="en-US" dirty="0"/>
          </a:p>
          <a:p>
            <a:endParaRPr lang="ar-IQ" dirty="0"/>
          </a:p>
        </p:txBody>
      </p:sp>
      <p:pic>
        <p:nvPicPr>
          <p:cNvPr id="5" name="صورة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2996952"/>
            <a:ext cx="6336703" cy="1944216"/>
          </a:xfrm>
          <a:prstGeom prst="rect">
            <a:avLst/>
          </a:prstGeom>
          <a:noFill/>
          <a:ln>
            <a:noFill/>
          </a:ln>
        </p:spPr>
      </p:pic>
    </p:spTree>
    <p:extLst>
      <p:ext uri="{BB962C8B-B14F-4D97-AF65-F5344CB8AC3E}">
        <p14:creationId xmlns:p14="http://schemas.microsoft.com/office/powerpoint/2010/main" val="2189076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الالعاب المركبة </a:t>
            </a:r>
            <a:endParaRPr lang="ar-IQ" dirty="0"/>
          </a:p>
        </p:txBody>
      </p:sp>
      <p:sp>
        <p:nvSpPr>
          <p:cNvPr id="3" name="عنصر نائب للمحتوى 2"/>
          <p:cNvSpPr>
            <a:spLocks noGrp="1"/>
          </p:cNvSpPr>
          <p:nvPr>
            <p:ph idx="1"/>
          </p:nvPr>
        </p:nvSpPr>
        <p:spPr/>
        <p:txBody>
          <a:bodyPr/>
          <a:lstStyle/>
          <a:p>
            <a:pPr algn="just"/>
            <a:r>
              <a:rPr lang="ar-IQ" dirty="0"/>
              <a:t>وتستند النتائج في مسابقة العشاري على مجموع النقاط من الجداول التي تكون عبارة عن مجموعة واسعة من العروض في أداء 10 منافسات القفز ورمي و الجري التي تشكل منافسة العشاري و يتم تخصيص كل نقطة وفقا للزمان المقطوع و المسافات المحققة في فعليات الرمي و القفز .</a:t>
            </a:r>
            <a:endParaRPr lang="en-US" dirty="0"/>
          </a:p>
          <a:p>
            <a:endParaRPr lang="ar-IQ" dirty="0"/>
          </a:p>
        </p:txBody>
      </p:sp>
    </p:spTree>
    <p:extLst>
      <p:ext uri="{BB962C8B-B14F-4D97-AF65-F5344CB8AC3E}">
        <p14:creationId xmlns:p14="http://schemas.microsoft.com/office/powerpoint/2010/main" val="6089837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فعالية الوثب الطويل</a:t>
            </a:r>
            <a:br>
              <a:rPr lang="ar-IQ" dirty="0"/>
            </a:br>
            <a:r>
              <a:rPr lang="ar-IQ" dirty="0"/>
              <a:t>المراحل الفنية للفعالية</a:t>
            </a:r>
          </a:p>
        </p:txBody>
      </p:sp>
      <p:sp>
        <p:nvSpPr>
          <p:cNvPr id="3" name="عنصر نائب للمحتوى 2"/>
          <p:cNvSpPr>
            <a:spLocks noGrp="1"/>
          </p:cNvSpPr>
          <p:nvPr>
            <p:ph idx="1"/>
          </p:nvPr>
        </p:nvSpPr>
        <p:spPr/>
        <p:txBody>
          <a:bodyPr/>
          <a:lstStyle/>
          <a:p>
            <a:r>
              <a:rPr lang="ar-IQ" b="1" u="sng" dirty="0"/>
              <a:t>الخصائص الفنية :</a:t>
            </a:r>
            <a:endParaRPr lang="en-US" dirty="0"/>
          </a:p>
          <a:p>
            <a:pPr lvl="0"/>
            <a:r>
              <a:rPr lang="ar-IQ" dirty="0"/>
              <a:t>تعليق الرجل الحرة في وضع الارتقاء.</a:t>
            </a:r>
            <a:endParaRPr lang="en-US" dirty="0"/>
          </a:p>
          <a:p>
            <a:pPr lvl="0"/>
            <a:r>
              <a:rPr lang="ar-IQ" dirty="0"/>
              <a:t>بقاء الجذع مستقيم او عموديا.</a:t>
            </a:r>
            <a:endParaRPr lang="en-US" dirty="0"/>
          </a:p>
          <a:p>
            <a:pPr lvl="0"/>
            <a:r>
              <a:rPr lang="ar-IQ" dirty="0"/>
              <a:t>استمرار رجل </a:t>
            </a:r>
            <a:r>
              <a:rPr lang="ar-IQ" dirty="0" err="1"/>
              <a:t>الأرتقاء</a:t>
            </a:r>
            <a:r>
              <a:rPr lang="ar-IQ" dirty="0"/>
              <a:t> خلف الرجل الحرة معظم فترة الطيران.</a:t>
            </a:r>
            <a:endParaRPr lang="en-US" dirty="0"/>
          </a:p>
          <a:p>
            <a:pPr lvl="0"/>
            <a:r>
              <a:rPr lang="ar-IQ" dirty="0"/>
              <a:t>ثني رجل </a:t>
            </a:r>
            <a:r>
              <a:rPr lang="ar-IQ" dirty="0" err="1"/>
              <a:t>الأرتقاء</a:t>
            </a:r>
            <a:r>
              <a:rPr lang="ar-IQ" dirty="0"/>
              <a:t> وسحبها للأمام ولأعلى بالقرب من نهاية الطيران.</a:t>
            </a:r>
            <a:endParaRPr lang="en-US" dirty="0"/>
          </a:p>
          <a:p>
            <a:pPr lvl="0"/>
            <a:r>
              <a:rPr lang="ar-IQ" dirty="0"/>
              <a:t>تمتد كل من القدم الحرة وقدم </a:t>
            </a:r>
            <a:r>
              <a:rPr lang="ar-IQ" dirty="0" err="1"/>
              <a:t>الأرتقاء</a:t>
            </a:r>
            <a:r>
              <a:rPr lang="ar-IQ" dirty="0"/>
              <a:t> للأمام للهبوط.</a:t>
            </a:r>
            <a:endParaRPr lang="en-US" dirty="0"/>
          </a:p>
          <a:p>
            <a:endParaRPr lang="ar-IQ" dirty="0"/>
          </a:p>
        </p:txBody>
      </p:sp>
    </p:spTree>
    <p:extLst>
      <p:ext uri="{BB962C8B-B14F-4D97-AF65-F5344CB8AC3E}">
        <p14:creationId xmlns:p14="http://schemas.microsoft.com/office/powerpoint/2010/main" val="7790956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فعالية الوثب الطويل</a:t>
            </a:r>
            <a:br>
              <a:rPr lang="ar-IQ" dirty="0"/>
            </a:br>
            <a:r>
              <a:rPr lang="ar-IQ" dirty="0"/>
              <a:t>المراحل الفنية للفعالية</a:t>
            </a:r>
          </a:p>
        </p:txBody>
      </p:sp>
      <p:sp>
        <p:nvSpPr>
          <p:cNvPr id="3" name="عنصر نائب للمحتوى 2"/>
          <p:cNvSpPr>
            <a:spLocks noGrp="1"/>
          </p:cNvSpPr>
          <p:nvPr>
            <p:ph idx="1"/>
          </p:nvPr>
        </p:nvSpPr>
        <p:spPr/>
        <p:txBody>
          <a:bodyPr/>
          <a:lstStyle/>
          <a:p>
            <a:r>
              <a:rPr lang="ar-IQ" b="1" dirty="0"/>
              <a:t>طريقة المشي </a:t>
            </a:r>
            <a:r>
              <a:rPr lang="ar-IQ" b="1" dirty="0" err="1"/>
              <a:t>فى</a:t>
            </a:r>
            <a:r>
              <a:rPr lang="ar-IQ" b="1" dirty="0"/>
              <a:t> الهواء :</a:t>
            </a:r>
            <a:endParaRPr lang="en-US" dirty="0"/>
          </a:p>
          <a:p>
            <a:endParaRPr lang="ar-IQ" dirty="0"/>
          </a:p>
        </p:txBody>
      </p:sp>
      <p:pic>
        <p:nvPicPr>
          <p:cNvPr id="4" name="صورة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9633" y="2624137"/>
            <a:ext cx="6624736" cy="2461047"/>
          </a:xfrm>
          <a:prstGeom prst="rect">
            <a:avLst/>
          </a:prstGeom>
          <a:noFill/>
          <a:ln>
            <a:noFill/>
          </a:ln>
        </p:spPr>
      </p:pic>
    </p:spTree>
    <p:extLst>
      <p:ext uri="{BB962C8B-B14F-4D97-AF65-F5344CB8AC3E}">
        <p14:creationId xmlns:p14="http://schemas.microsoft.com/office/powerpoint/2010/main" val="20596420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فعالية الوثب الطويل</a:t>
            </a:r>
            <a:br>
              <a:rPr lang="ar-IQ" dirty="0"/>
            </a:br>
            <a:r>
              <a:rPr lang="ar-IQ" dirty="0"/>
              <a:t>المراحل الفنية للفعالية</a:t>
            </a:r>
          </a:p>
        </p:txBody>
      </p:sp>
      <p:sp>
        <p:nvSpPr>
          <p:cNvPr id="3" name="عنصر نائب للمحتوى 2"/>
          <p:cNvSpPr>
            <a:spLocks noGrp="1"/>
          </p:cNvSpPr>
          <p:nvPr>
            <p:ph idx="1"/>
          </p:nvPr>
        </p:nvSpPr>
        <p:spPr/>
        <p:txBody>
          <a:bodyPr/>
          <a:lstStyle/>
          <a:p>
            <a:r>
              <a:rPr lang="ar-IQ" b="1" dirty="0"/>
              <a:t>الخصائص الفنية :</a:t>
            </a:r>
            <a:endParaRPr lang="en-US" dirty="0"/>
          </a:p>
          <a:p>
            <a:pPr lvl="0"/>
            <a:r>
              <a:rPr lang="ar-IQ" dirty="0"/>
              <a:t>تستمر حركة الجري في الهواء مع المساندة بمرجحة الذارع.</a:t>
            </a:r>
            <a:endParaRPr lang="en-US" dirty="0"/>
          </a:p>
          <a:p>
            <a:pPr lvl="0"/>
            <a:r>
              <a:rPr lang="ar-IQ" dirty="0"/>
              <a:t>يجب ألا يتغير إيقاع خطوة </a:t>
            </a:r>
            <a:r>
              <a:rPr lang="ar-IQ" dirty="0" err="1"/>
              <a:t>الإقتراب</a:t>
            </a:r>
            <a:r>
              <a:rPr lang="ar-IQ" dirty="0"/>
              <a:t>.</a:t>
            </a:r>
            <a:endParaRPr lang="en-US" dirty="0"/>
          </a:p>
          <a:p>
            <a:pPr lvl="0"/>
            <a:r>
              <a:rPr lang="ar-IQ" dirty="0"/>
              <a:t>يجب أن تنتهي حركة الجري </a:t>
            </a:r>
            <a:r>
              <a:rPr lang="ar-IQ" dirty="0" err="1"/>
              <a:t>عندالهبوط</a:t>
            </a:r>
            <a:r>
              <a:rPr lang="ar-IQ" dirty="0"/>
              <a:t> مع مد الرجلين للأمام.</a:t>
            </a:r>
            <a:endParaRPr lang="en-US" dirty="0"/>
          </a:p>
          <a:p>
            <a:endParaRPr lang="ar-IQ" dirty="0"/>
          </a:p>
        </p:txBody>
      </p:sp>
    </p:spTree>
    <p:extLst>
      <p:ext uri="{BB962C8B-B14F-4D97-AF65-F5344CB8AC3E}">
        <p14:creationId xmlns:p14="http://schemas.microsoft.com/office/powerpoint/2010/main" val="21222293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فعالية الوثب الطويل</a:t>
            </a:r>
            <a:br>
              <a:rPr lang="ar-IQ" dirty="0"/>
            </a:br>
            <a:r>
              <a:rPr lang="ar-IQ" dirty="0"/>
              <a:t>المراحل الفنية للفعالية</a:t>
            </a:r>
          </a:p>
        </p:txBody>
      </p:sp>
      <p:sp>
        <p:nvSpPr>
          <p:cNvPr id="3" name="عنصر نائب للمحتوى 2"/>
          <p:cNvSpPr>
            <a:spLocks noGrp="1"/>
          </p:cNvSpPr>
          <p:nvPr>
            <p:ph idx="1"/>
          </p:nvPr>
        </p:nvSpPr>
        <p:spPr/>
        <p:txBody>
          <a:bodyPr>
            <a:normAutofit lnSpcReduction="10000"/>
          </a:bodyPr>
          <a:lstStyle/>
          <a:p>
            <a:r>
              <a:rPr lang="ar-IQ" b="1" dirty="0" smtClean="0"/>
              <a:t>طريقة </a:t>
            </a:r>
            <a:r>
              <a:rPr lang="ar-IQ" b="1" dirty="0"/>
              <a:t>التعلق :</a:t>
            </a:r>
            <a:endParaRPr lang="en-US" dirty="0"/>
          </a:p>
          <a:p>
            <a:r>
              <a:rPr lang="ar-IQ" b="1" dirty="0"/>
              <a:t>الهدف :</a:t>
            </a:r>
            <a:endParaRPr lang="en-US" dirty="0"/>
          </a:p>
          <a:p>
            <a:r>
              <a:rPr lang="ar-IQ" dirty="0"/>
              <a:t>الإعداد لهبوط فعال .</a:t>
            </a:r>
            <a:endParaRPr lang="en-US" dirty="0"/>
          </a:p>
          <a:p>
            <a:r>
              <a:rPr lang="ar-IQ" b="1" dirty="0"/>
              <a:t>الخصائص </a:t>
            </a:r>
            <a:r>
              <a:rPr lang="ar-IQ" b="1" dirty="0" err="1"/>
              <a:t>الفىية</a:t>
            </a:r>
            <a:r>
              <a:rPr lang="ar-IQ" b="1" dirty="0"/>
              <a:t> :</a:t>
            </a:r>
            <a:endParaRPr lang="en-US" dirty="0"/>
          </a:p>
          <a:p>
            <a:pPr lvl="0"/>
            <a:r>
              <a:rPr lang="ar-IQ" dirty="0"/>
              <a:t>خفض الرجل الحرة لأسفل بواسطة </a:t>
            </a:r>
            <a:r>
              <a:rPr lang="ar-IQ" dirty="0" err="1"/>
              <a:t>دوارن</a:t>
            </a:r>
            <a:r>
              <a:rPr lang="ar-IQ" dirty="0"/>
              <a:t> مفصل الفخذ. </a:t>
            </a:r>
            <a:endParaRPr lang="en-US" dirty="0"/>
          </a:p>
          <a:p>
            <a:pPr lvl="0"/>
            <a:r>
              <a:rPr lang="ar-IQ" dirty="0"/>
              <a:t>دفع الحوض للأمام. </a:t>
            </a:r>
            <a:endParaRPr lang="en-US" dirty="0"/>
          </a:p>
          <a:p>
            <a:pPr lvl="0"/>
            <a:r>
              <a:rPr lang="ar-IQ" dirty="0"/>
              <a:t>رجل </a:t>
            </a:r>
            <a:r>
              <a:rPr lang="ar-IQ" dirty="0" err="1"/>
              <a:t>الإرتقاء</a:t>
            </a:r>
            <a:r>
              <a:rPr lang="ar-IQ" dirty="0"/>
              <a:t> تكون موازية للرجل الحرة.</a:t>
            </a:r>
            <a:endParaRPr lang="en-US" dirty="0"/>
          </a:p>
          <a:p>
            <a:pPr lvl="0"/>
            <a:r>
              <a:rPr lang="ar-IQ" dirty="0"/>
              <a:t>يكون وضع الذراعين لأعلى وللخلف. </a:t>
            </a:r>
            <a:endParaRPr lang="en-US" dirty="0"/>
          </a:p>
          <a:p>
            <a:endParaRPr lang="ar-IQ" dirty="0"/>
          </a:p>
        </p:txBody>
      </p:sp>
    </p:spTree>
    <p:extLst>
      <p:ext uri="{BB962C8B-B14F-4D97-AF65-F5344CB8AC3E}">
        <p14:creationId xmlns:p14="http://schemas.microsoft.com/office/powerpoint/2010/main" val="15809800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فعالية الوثب الطويل</a:t>
            </a:r>
            <a:br>
              <a:rPr lang="ar-IQ" dirty="0"/>
            </a:br>
            <a:r>
              <a:rPr lang="ar-IQ" dirty="0"/>
              <a:t>المراحل الفنية للفعالية</a:t>
            </a:r>
          </a:p>
        </p:txBody>
      </p:sp>
      <p:sp>
        <p:nvSpPr>
          <p:cNvPr id="3" name="عنصر نائب للمحتوى 2"/>
          <p:cNvSpPr>
            <a:spLocks noGrp="1"/>
          </p:cNvSpPr>
          <p:nvPr>
            <p:ph idx="1"/>
          </p:nvPr>
        </p:nvSpPr>
        <p:spPr/>
        <p:txBody>
          <a:bodyPr>
            <a:normAutofit fontScale="92500" lnSpcReduction="20000"/>
          </a:bodyPr>
          <a:lstStyle/>
          <a:p>
            <a:r>
              <a:rPr lang="ar-IQ" dirty="0"/>
              <a:t> </a:t>
            </a:r>
            <a:endParaRPr lang="en-US" dirty="0"/>
          </a:p>
          <a:p>
            <a:r>
              <a:rPr lang="ar-IQ" b="1" u="sng" dirty="0"/>
              <a:t>مرحلة الهبوط :</a:t>
            </a:r>
            <a:endParaRPr lang="en-US" dirty="0"/>
          </a:p>
          <a:p>
            <a:r>
              <a:rPr lang="ar-IQ" b="1" dirty="0"/>
              <a:t>الهدف :</a:t>
            </a:r>
            <a:endParaRPr lang="en-US" dirty="0"/>
          </a:p>
          <a:p>
            <a:r>
              <a:rPr lang="ar-IQ" dirty="0"/>
              <a:t>تقليل المسافة المفقودة .</a:t>
            </a:r>
            <a:endParaRPr lang="en-US" dirty="0"/>
          </a:p>
          <a:p>
            <a:r>
              <a:rPr lang="ar-IQ" b="1" dirty="0"/>
              <a:t>الخصائص الفنية :</a:t>
            </a:r>
            <a:endParaRPr lang="en-US" dirty="0"/>
          </a:p>
          <a:p>
            <a:pPr lvl="0"/>
            <a:r>
              <a:rPr lang="ar-IQ" dirty="0"/>
              <a:t>تكون الرجلين على كامل </a:t>
            </a:r>
            <a:r>
              <a:rPr lang="ar-IQ" dirty="0" err="1"/>
              <a:t>إمتدادهما</a:t>
            </a:r>
            <a:r>
              <a:rPr lang="ar-IQ" dirty="0"/>
              <a:t> تقريبا .</a:t>
            </a:r>
            <a:endParaRPr lang="en-US" dirty="0"/>
          </a:p>
          <a:p>
            <a:pPr lvl="0"/>
            <a:r>
              <a:rPr lang="ar-IQ" dirty="0"/>
              <a:t>يكون الجذع منثني للأمام.</a:t>
            </a:r>
            <a:endParaRPr lang="en-US" dirty="0"/>
          </a:p>
          <a:p>
            <a:pPr lvl="0"/>
            <a:r>
              <a:rPr lang="ar-IQ" dirty="0"/>
              <a:t>تسحب الذراعين للخلف.</a:t>
            </a:r>
            <a:endParaRPr lang="en-US" dirty="0"/>
          </a:p>
          <a:p>
            <a:pPr lvl="0"/>
            <a:r>
              <a:rPr lang="ar-IQ" dirty="0"/>
              <a:t>دفع الفخذين للأمام في </a:t>
            </a:r>
            <a:r>
              <a:rPr lang="ar-IQ" dirty="0" err="1"/>
              <a:t>إتجاه</a:t>
            </a:r>
            <a:r>
              <a:rPr lang="ar-IQ" dirty="0"/>
              <a:t> نقطة تلامس القدمين بالأرض.</a:t>
            </a:r>
            <a:endParaRPr lang="en-US" dirty="0"/>
          </a:p>
          <a:p>
            <a:endParaRPr lang="ar-IQ" dirty="0"/>
          </a:p>
        </p:txBody>
      </p:sp>
    </p:spTree>
    <p:extLst>
      <p:ext uri="{BB962C8B-B14F-4D97-AF65-F5344CB8AC3E}">
        <p14:creationId xmlns:p14="http://schemas.microsoft.com/office/powerpoint/2010/main" val="28193135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المحاضرة الخامسة </a:t>
            </a:r>
            <a:br>
              <a:rPr lang="ar-IQ" dirty="0" smtClean="0"/>
            </a:br>
            <a:r>
              <a:rPr lang="ar-IQ" dirty="0" smtClean="0"/>
              <a:t>قياسات الوثب الطويل </a:t>
            </a:r>
            <a:endParaRPr lang="ar-IQ" dirty="0"/>
          </a:p>
        </p:txBody>
      </p:sp>
      <p:sp>
        <p:nvSpPr>
          <p:cNvPr id="3" name="عنصر نائب للمحتوى 2"/>
          <p:cNvSpPr>
            <a:spLocks noGrp="1"/>
          </p:cNvSpPr>
          <p:nvPr>
            <p:ph idx="1"/>
          </p:nvPr>
        </p:nvSpPr>
        <p:spPr/>
        <p:txBody>
          <a:bodyPr/>
          <a:lstStyle/>
          <a:p>
            <a:r>
              <a:rPr lang="ar-SA" b="1" u="sng" dirty="0"/>
              <a:t>طريق الاقتراب</a:t>
            </a:r>
            <a:endParaRPr lang="en-US" dirty="0"/>
          </a:p>
          <a:p>
            <a:r>
              <a:rPr lang="ar-SA" dirty="0"/>
              <a:t>- طول طريق الاقتراب من 40متر الى 45 متر</a:t>
            </a:r>
            <a:endParaRPr lang="en-US" dirty="0"/>
          </a:p>
          <a:p>
            <a:r>
              <a:rPr lang="ar-SA" dirty="0"/>
              <a:t>- عرض طريق الاقتراب 1,22 متر</a:t>
            </a:r>
            <a:endParaRPr lang="en-US" dirty="0"/>
          </a:p>
          <a:p>
            <a:r>
              <a:rPr lang="ar-SA" dirty="0"/>
              <a:t>- يحدد طريق الاقتراب بخطوط بيضاء بعرض 5 سنتمتر</a:t>
            </a:r>
            <a:br>
              <a:rPr lang="ar-SA" dirty="0"/>
            </a:br>
            <a:endParaRPr lang="ar-IQ" dirty="0"/>
          </a:p>
        </p:txBody>
      </p:sp>
    </p:spTree>
    <p:extLst>
      <p:ext uri="{BB962C8B-B14F-4D97-AF65-F5344CB8AC3E}">
        <p14:creationId xmlns:p14="http://schemas.microsoft.com/office/powerpoint/2010/main" val="30065338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المحاضرة الخامسة </a:t>
            </a:r>
            <a:br>
              <a:rPr lang="ar-IQ" dirty="0"/>
            </a:br>
            <a:r>
              <a:rPr lang="ar-IQ" dirty="0"/>
              <a:t>قياسات الوثب الطويل </a:t>
            </a:r>
          </a:p>
        </p:txBody>
      </p:sp>
      <p:sp>
        <p:nvSpPr>
          <p:cNvPr id="3" name="عنصر نائب للمحتوى 2"/>
          <p:cNvSpPr>
            <a:spLocks noGrp="1"/>
          </p:cNvSpPr>
          <p:nvPr>
            <p:ph idx="1"/>
          </p:nvPr>
        </p:nvSpPr>
        <p:spPr/>
        <p:txBody>
          <a:bodyPr>
            <a:normAutofit fontScale="92500" lnSpcReduction="20000"/>
          </a:bodyPr>
          <a:lstStyle/>
          <a:p>
            <a:r>
              <a:rPr lang="ar-SA" b="1" u="sng" dirty="0"/>
              <a:t>لوحة الارتقاء</a:t>
            </a:r>
            <a:endParaRPr lang="en-US" dirty="0"/>
          </a:p>
          <a:p>
            <a:r>
              <a:rPr lang="ar-SA" dirty="0"/>
              <a:t>- يحدد مكان الارتقاء بواسطة لوحة غاطسة في مستوى طريق الاقتراب وسطح منطقة الهبوط وتكون لوحة الارتقاء مستطيلة تصنع من الخشب او اي مادة صلبة مناسبة بحيث تغرز مسامير حذاء المتسابق ولا تنزلق . ويكون طول لوحة الارتقاء 1,22م  وعرضها 20 سم وبعمق 10 سم  , على ان تطلى باللون الابيض.</a:t>
            </a:r>
            <a:endParaRPr lang="en-US" dirty="0"/>
          </a:p>
          <a:p>
            <a:r>
              <a:rPr lang="ar-SA" dirty="0"/>
              <a:t>وتسمى الحافة القريبة من منطقة الهبوط بخط الارتقاء والمسافة بينه (خط الارتقاء) وبين الحافة القريبة لمنطقة الهبوط 1متر .ويجب ان </a:t>
            </a:r>
            <a:r>
              <a:rPr lang="ar-SA" dirty="0" err="1"/>
              <a:t>لاتقل</a:t>
            </a:r>
            <a:r>
              <a:rPr lang="ar-SA" dirty="0"/>
              <a:t> المسافة بين خط الارتقاء ونهاية منطقة الهبوط عن 10 امتار .</a:t>
            </a:r>
            <a:endParaRPr lang="en-US" dirty="0"/>
          </a:p>
          <a:p>
            <a:endParaRPr lang="ar-IQ" dirty="0"/>
          </a:p>
        </p:txBody>
      </p:sp>
    </p:spTree>
    <p:extLst>
      <p:ext uri="{BB962C8B-B14F-4D97-AF65-F5344CB8AC3E}">
        <p14:creationId xmlns:p14="http://schemas.microsoft.com/office/powerpoint/2010/main" val="33843760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المحاضرة الخامسة </a:t>
            </a:r>
            <a:br>
              <a:rPr lang="ar-IQ" dirty="0"/>
            </a:br>
            <a:r>
              <a:rPr lang="ar-IQ" dirty="0"/>
              <a:t>قياسات الوثب الطويل </a:t>
            </a:r>
          </a:p>
        </p:txBody>
      </p:sp>
      <p:sp>
        <p:nvSpPr>
          <p:cNvPr id="3" name="عنصر نائب للمحتوى 2"/>
          <p:cNvSpPr>
            <a:spLocks noGrp="1"/>
          </p:cNvSpPr>
          <p:nvPr>
            <p:ph idx="1"/>
          </p:nvPr>
        </p:nvSpPr>
        <p:spPr/>
        <p:txBody>
          <a:bodyPr>
            <a:normAutofit fontScale="85000" lnSpcReduction="20000"/>
          </a:bodyPr>
          <a:lstStyle/>
          <a:p>
            <a:r>
              <a:rPr lang="ar-SA" b="1" dirty="0"/>
              <a:t> </a:t>
            </a:r>
            <a:endParaRPr lang="en-US" dirty="0"/>
          </a:p>
          <a:p>
            <a:r>
              <a:rPr lang="ar-SA" b="1" u="sng" dirty="0"/>
              <a:t>لوحة الصلصال</a:t>
            </a:r>
            <a:r>
              <a:rPr lang="ar-SA" b="1" dirty="0"/>
              <a:t> </a:t>
            </a:r>
            <a:endParaRPr lang="en-US" dirty="0"/>
          </a:p>
          <a:p>
            <a:r>
              <a:rPr lang="ar-SA" dirty="0"/>
              <a:t>   - وتكون من لوحة صلبة عرضها 10 سم ، وطولها 1.22 م ، مصنوعة من الخشب او من أي مادة مناسبة ويجب ان تدهن بلون مخالف للوحة الارتقاء وان تثبت اللوحة في تجويف ارضي او رف في طريق الاقتراب من جانب لوحة </a:t>
            </a:r>
            <a:r>
              <a:rPr lang="ar-SA" dirty="0" err="1"/>
              <a:t>الارتقا</a:t>
            </a:r>
            <a:r>
              <a:rPr lang="ar-IQ" dirty="0"/>
              <a:t>ء</a:t>
            </a:r>
            <a:r>
              <a:rPr lang="ar-SA" dirty="0"/>
              <a:t> القريبة من منطقة الهبوط ، وما يرتفع سطحها عن مستوى لوحة الارتقاء بمقدار 7 ملم . </a:t>
            </a:r>
            <a:endParaRPr lang="en-US" dirty="0"/>
          </a:p>
          <a:p>
            <a:r>
              <a:rPr lang="ar-SA" b="1" u="sng" dirty="0"/>
              <a:t>منطقة الهبوط</a:t>
            </a:r>
            <a:endParaRPr lang="en-US" dirty="0"/>
          </a:p>
          <a:p>
            <a:r>
              <a:rPr lang="ar-SA" dirty="0"/>
              <a:t>- يجب ان تغطى منطقة الهبوط بالرمال الناعمة الرطبة ويكون مستوى سطح الرمل في نفس مستوى سطح لوحة الارتقاء.</a:t>
            </a:r>
            <a:r>
              <a:rPr lang="ar-SA" u="sng" dirty="0"/>
              <a:t/>
            </a:r>
            <a:br>
              <a:rPr lang="ar-SA" u="sng" dirty="0"/>
            </a:br>
            <a:r>
              <a:rPr lang="ar-SA" dirty="0"/>
              <a:t>- الحد الادنى لطول منطقة الهبوط 9 متر اما الحد الادنى للعرض هو 2.75م .</a:t>
            </a:r>
            <a:endParaRPr lang="en-US" dirty="0"/>
          </a:p>
          <a:p>
            <a:endParaRPr lang="ar-IQ" dirty="0"/>
          </a:p>
        </p:txBody>
      </p:sp>
    </p:spTree>
    <p:extLst>
      <p:ext uri="{BB962C8B-B14F-4D97-AF65-F5344CB8AC3E}">
        <p14:creationId xmlns:p14="http://schemas.microsoft.com/office/powerpoint/2010/main" val="30436196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المحاضرة الخامسة </a:t>
            </a:r>
            <a:br>
              <a:rPr lang="ar-IQ" dirty="0"/>
            </a:br>
            <a:r>
              <a:rPr lang="ar-IQ" dirty="0"/>
              <a:t>قياسات الوثب الطويل </a:t>
            </a:r>
          </a:p>
        </p:txBody>
      </p:sp>
      <p:sp>
        <p:nvSpPr>
          <p:cNvPr id="3" name="عنصر نائب للمحتوى 2"/>
          <p:cNvSpPr>
            <a:spLocks noGrp="1"/>
          </p:cNvSpPr>
          <p:nvPr>
            <p:ph idx="1"/>
          </p:nvPr>
        </p:nvSpPr>
        <p:spPr/>
        <p:txBody>
          <a:bodyPr/>
          <a:lstStyle/>
          <a:p>
            <a:r>
              <a:rPr lang="ar-SA" b="1" u="sng" dirty="0"/>
              <a:t>التسجيل :</a:t>
            </a:r>
            <a:endParaRPr lang="en-US" dirty="0"/>
          </a:p>
          <a:p>
            <a:r>
              <a:rPr lang="ar-SA" dirty="0"/>
              <a:t>- يجب ان يتم القياس لكل وثبة مباشرة بعد كل محاولة صحيحة .</a:t>
            </a:r>
            <a:endParaRPr lang="en-US" dirty="0"/>
          </a:p>
          <a:p>
            <a:r>
              <a:rPr lang="ar-SA" dirty="0"/>
              <a:t>- تقاس جميع الوثبات من اقرب اثر احدثه اي جزء من اجزاء جسم المتسابق في منطقة الهبوط الى خط الارتقاء او امتداده وتؤخذ القياسات عموديا على خط الارتقاء او امتداده</a:t>
            </a:r>
            <a:endParaRPr lang="en-US" dirty="0"/>
          </a:p>
          <a:p>
            <a:r>
              <a:rPr lang="ar-SA" dirty="0"/>
              <a:t>- يجب أن تسجل المسافات لأقرب 0.01 م اقل من المسافة المقاسة إذا كانت المسافة المقاسة ليست سنتيمترات كاملة </a:t>
            </a:r>
            <a:endParaRPr lang="en-US" dirty="0"/>
          </a:p>
          <a:p>
            <a:endParaRPr lang="ar-IQ" dirty="0"/>
          </a:p>
        </p:txBody>
      </p:sp>
    </p:spTree>
    <p:extLst>
      <p:ext uri="{BB962C8B-B14F-4D97-AF65-F5344CB8AC3E}">
        <p14:creationId xmlns:p14="http://schemas.microsoft.com/office/powerpoint/2010/main" val="553937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المحاضرة الخامسة </a:t>
            </a:r>
            <a:br>
              <a:rPr lang="ar-IQ" dirty="0"/>
            </a:br>
            <a:r>
              <a:rPr lang="ar-IQ" dirty="0" smtClean="0"/>
              <a:t>النواحي القانونية </a:t>
            </a:r>
            <a:r>
              <a:rPr lang="ar-IQ" dirty="0" err="1" smtClean="0"/>
              <a:t>لفعاليةالوثب</a:t>
            </a:r>
            <a:r>
              <a:rPr lang="ar-IQ" dirty="0" smtClean="0"/>
              <a:t> الطويل</a:t>
            </a:r>
            <a:endParaRPr lang="ar-IQ" dirty="0"/>
          </a:p>
        </p:txBody>
      </p:sp>
      <p:sp>
        <p:nvSpPr>
          <p:cNvPr id="3" name="عنصر نائب للمحتوى 2"/>
          <p:cNvSpPr>
            <a:spLocks noGrp="1"/>
          </p:cNvSpPr>
          <p:nvPr>
            <p:ph idx="1"/>
          </p:nvPr>
        </p:nvSpPr>
        <p:spPr/>
        <p:txBody>
          <a:bodyPr>
            <a:normAutofit fontScale="92500" lnSpcReduction="20000"/>
          </a:bodyPr>
          <a:lstStyle/>
          <a:p>
            <a:r>
              <a:rPr lang="ar-SA" dirty="0" smtClean="0"/>
              <a:t>- </a:t>
            </a:r>
            <a:r>
              <a:rPr lang="ar-SA" b="1" dirty="0"/>
              <a:t>يفشل المتسابق إذا : </a:t>
            </a:r>
            <a:endParaRPr lang="en-US" b="1" dirty="0"/>
          </a:p>
          <a:p>
            <a:r>
              <a:rPr lang="ar-SA" dirty="0"/>
              <a:t>(أ) قام أثناء الارتقاء بلمس الارض خلف خط الارتقاء بأي جزء من جسمه في حالة الجري بدون وثب أو في حالة الوثب .</a:t>
            </a:r>
            <a:endParaRPr lang="en-US" dirty="0"/>
          </a:p>
          <a:p>
            <a:r>
              <a:rPr lang="ar-SA" dirty="0"/>
              <a:t>(ب) ارتقى من الخارج من احدى نهايتي اللوحة ، سواء من بعد او من قبل امتداد خط الارتقاء. </a:t>
            </a:r>
            <a:endParaRPr lang="en-US" dirty="0"/>
          </a:p>
          <a:p>
            <a:r>
              <a:rPr lang="ar-SA" dirty="0"/>
              <a:t>(ج) لمس الارض بين خط الارتقاء ومنطقة الهبوط . </a:t>
            </a:r>
            <a:endParaRPr lang="en-US" dirty="0"/>
          </a:p>
          <a:p>
            <a:r>
              <a:rPr lang="ar-SA" dirty="0"/>
              <a:t>(د) استعمال أي شكل من اشكال الشقلبة (الدوران ) في الهواء اثناء الجري او الوثب. </a:t>
            </a:r>
            <a:endParaRPr lang="en-US" dirty="0"/>
          </a:p>
          <a:p>
            <a:r>
              <a:rPr lang="ar-SA" dirty="0"/>
              <a:t>(هـ) قام اثناء مسار الهبوط لمس الارض خارج منطقة الهبوط الاقرب الى خط الارتقاء منه لأقرب اثر احدثه في الرمال .</a:t>
            </a:r>
            <a:endParaRPr lang="en-US" dirty="0"/>
          </a:p>
          <a:p>
            <a:endParaRPr lang="ar-IQ" dirty="0"/>
          </a:p>
        </p:txBody>
      </p:sp>
    </p:spTree>
    <p:extLst>
      <p:ext uri="{BB962C8B-B14F-4D97-AF65-F5344CB8AC3E}">
        <p14:creationId xmlns:p14="http://schemas.microsoft.com/office/powerpoint/2010/main" val="3212911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الالعاب المركبة </a:t>
            </a:r>
            <a:br>
              <a:rPr lang="ar-IQ" dirty="0" smtClean="0"/>
            </a:br>
            <a:r>
              <a:rPr lang="ar-IQ" dirty="0" smtClean="0"/>
              <a:t>قواعد عامة </a:t>
            </a:r>
            <a:endParaRPr lang="ar-IQ" dirty="0"/>
          </a:p>
        </p:txBody>
      </p:sp>
      <p:sp>
        <p:nvSpPr>
          <p:cNvPr id="3" name="عنصر نائب للمحتوى 2"/>
          <p:cNvSpPr>
            <a:spLocks noGrp="1"/>
          </p:cNvSpPr>
          <p:nvPr>
            <p:ph idx="1"/>
          </p:nvPr>
        </p:nvSpPr>
        <p:spPr/>
        <p:txBody>
          <a:bodyPr/>
          <a:lstStyle/>
          <a:p>
            <a:r>
              <a:rPr lang="ar-SA" b="1" u="sng" dirty="0"/>
              <a:t>مسابقات العشاري ( رجال )</a:t>
            </a:r>
            <a:endParaRPr lang="en-US" dirty="0"/>
          </a:p>
          <a:p>
            <a:pPr lvl="0"/>
            <a:r>
              <a:rPr lang="ar-SA" dirty="0"/>
              <a:t>يتكون عشاري للرجال من 10 مسابقات والتي تعقد في يومين متتاليين بالترتيب التالي : </a:t>
            </a:r>
            <a:endParaRPr lang="en-US" dirty="0"/>
          </a:p>
          <a:p>
            <a:r>
              <a:rPr lang="ar-SA" dirty="0"/>
              <a:t>اليوم الأول 100 م ، الوثب الطويل ، دفع الثقل ، الوثب العالي ، 400 م . </a:t>
            </a:r>
            <a:endParaRPr lang="en-US" dirty="0"/>
          </a:p>
          <a:p>
            <a:r>
              <a:rPr lang="ar-SA" dirty="0"/>
              <a:t>اليوم الثاني 110 م حواجز ، قذف القرص ، القفز بالزانة ، رمي الرمح و 1500م  </a:t>
            </a:r>
            <a:endParaRPr lang="en-US" dirty="0"/>
          </a:p>
          <a:p>
            <a:endParaRPr lang="ar-IQ" dirty="0"/>
          </a:p>
        </p:txBody>
      </p:sp>
    </p:spTree>
    <p:extLst>
      <p:ext uri="{BB962C8B-B14F-4D97-AF65-F5344CB8AC3E}">
        <p14:creationId xmlns:p14="http://schemas.microsoft.com/office/powerpoint/2010/main" val="17633672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المحاضرة الخامسة </a:t>
            </a:r>
            <a:br>
              <a:rPr lang="ar-IQ" dirty="0"/>
            </a:br>
            <a:r>
              <a:rPr lang="ar-IQ" dirty="0"/>
              <a:t>النواحي القانونية </a:t>
            </a:r>
            <a:r>
              <a:rPr lang="ar-IQ" dirty="0" err="1"/>
              <a:t>لفعاليةالوثب</a:t>
            </a:r>
            <a:r>
              <a:rPr lang="ar-IQ" dirty="0"/>
              <a:t> الطويل</a:t>
            </a:r>
          </a:p>
        </p:txBody>
      </p:sp>
      <p:sp>
        <p:nvSpPr>
          <p:cNvPr id="3" name="عنصر نائب للمحتوى 2"/>
          <p:cNvSpPr>
            <a:spLocks noGrp="1"/>
          </p:cNvSpPr>
          <p:nvPr>
            <p:ph idx="1"/>
          </p:nvPr>
        </p:nvSpPr>
        <p:spPr/>
        <p:txBody>
          <a:bodyPr>
            <a:normAutofit fontScale="85000" lnSpcReduction="20000"/>
          </a:bodyPr>
          <a:lstStyle/>
          <a:p>
            <a:r>
              <a:rPr lang="ar-SA" dirty="0"/>
              <a:t>(و) قام بأداء اول لمسة </a:t>
            </a:r>
            <a:r>
              <a:rPr lang="ar-SA" dirty="0" err="1"/>
              <a:t>للارض</a:t>
            </a:r>
            <a:r>
              <a:rPr lang="ar-SA" dirty="0"/>
              <a:t> اثناء مغادرته لمنطقة الهبوط بعد اداء الوثبة وكانت الاقرب الى خط الارتقاء منها لأقرب اثر احدثه في الرمال اثناء الهبوط وهذا يشمل أي اثر نتج عن فقدان التوازن اثناء الهبوط ويكون بالكامل داخل منطقة الهبوط ولكن اقرب الى خط الارتقاء من الاثر الاولي الذي احدثه اثناء الهبوط . </a:t>
            </a:r>
            <a:endParaRPr lang="en-US" dirty="0"/>
          </a:p>
          <a:p>
            <a:r>
              <a:rPr lang="ar-SA" dirty="0"/>
              <a:t>8-  المحاولة صحيحة اذا</a:t>
            </a:r>
            <a:endParaRPr lang="en-US" dirty="0"/>
          </a:p>
          <a:p>
            <a:r>
              <a:rPr lang="ar-SA" dirty="0"/>
              <a:t> (أ)- جرى المتسابق خارج الخطوط البيضاء التي تحدد منطقة الاقتراب في أي جزء منها . </a:t>
            </a:r>
            <a:endParaRPr lang="en-US" dirty="0"/>
          </a:p>
          <a:p>
            <a:r>
              <a:rPr lang="ar-SA" dirty="0"/>
              <a:t>(ب)- لمس أي جزء من حذاء المتسابق او قدمه </a:t>
            </a:r>
            <a:r>
              <a:rPr lang="ar-SA" dirty="0" err="1"/>
              <a:t>للارض</a:t>
            </a:r>
            <a:r>
              <a:rPr lang="ar-SA" dirty="0"/>
              <a:t> خارج نهاية لوحة الارتقاء قبل خط الارتقاء  </a:t>
            </a:r>
            <a:endParaRPr lang="en-US" dirty="0"/>
          </a:p>
          <a:p>
            <a:r>
              <a:rPr lang="ar-SA" dirty="0"/>
              <a:t>(ج)-عاد المتسابق ماشيا للخلف خلال منطقة الهبوط بعد مغادرته لها بطريقة صحيحة . </a:t>
            </a:r>
            <a:endParaRPr lang="en-US" dirty="0"/>
          </a:p>
          <a:p>
            <a:endParaRPr lang="ar-IQ" dirty="0"/>
          </a:p>
        </p:txBody>
      </p:sp>
    </p:spTree>
    <p:extLst>
      <p:ext uri="{BB962C8B-B14F-4D97-AF65-F5344CB8AC3E}">
        <p14:creationId xmlns:p14="http://schemas.microsoft.com/office/powerpoint/2010/main" val="39673884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المحاضرة السادسة </a:t>
            </a:r>
            <a:br>
              <a:rPr lang="ar-IQ" dirty="0" smtClean="0"/>
            </a:br>
            <a:r>
              <a:rPr lang="ar-IQ" dirty="0" smtClean="0"/>
              <a:t>فعالية دفع الثقل </a:t>
            </a:r>
            <a:endParaRPr lang="ar-IQ" dirty="0"/>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326641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الالعاب المركبة </a:t>
            </a:r>
            <a:br>
              <a:rPr lang="ar-IQ" dirty="0"/>
            </a:br>
            <a:r>
              <a:rPr lang="ar-IQ" dirty="0"/>
              <a:t>قواعد عامة </a:t>
            </a:r>
          </a:p>
        </p:txBody>
      </p:sp>
      <p:sp>
        <p:nvSpPr>
          <p:cNvPr id="3" name="عنصر نائب للمحتوى 2"/>
          <p:cNvSpPr>
            <a:spLocks noGrp="1"/>
          </p:cNvSpPr>
          <p:nvPr>
            <p:ph idx="1"/>
          </p:nvPr>
        </p:nvSpPr>
        <p:spPr/>
        <p:txBody>
          <a:bodyPr/>
          <a:lstStyle/>
          <a:p>
            <a:r>
              <a:rPr lang="ar-SA" b="1" u="sng" dirty="0"/>
              <a:t>مسابقات السباعي ( بنات )</a:t>
            </a:r>
            <a:endParaRPr lang="en-US" dirty="0"/>
          </a:p>
          <a:p>
            <a:r>
              <a:rPr lang="ar-SA" dirty="0"/>
              <a:t>2-يتكون سباعي الناشئات بنات من 7 مسابقات والتي تقام في يومين متتاليين بالترتيب التالي</a:t>
            </a:r>
            <a:endParaRPr lang="en-US" dirty="0"/>
          </a:p>
          <a:p>
            <a:r>
              <a:rPr lang="ar-SA" dirty="0"/>
              <a:t>اليوم الأول 100 م حواجز ، وثب عالي ، دفع الثقل ، 200 م </a:t>
            </a:r>
            <a:endParaRPr lang="en-US" dirty="0"/>
          </a:p>
          <a:p>
            <a:r>
              <a:rPr lang="ar-SA" dirty="0"/>
              <a:t>اليوم الثاني الوثب الطويل ، رمي الرمح ، 800 م . </a:t>
            </a:r>
            <a:endParaRPr lang="en-US" dirty="0"/>
          </a:p>
          <a:p>
            <a:endParaRPr lang="ar-IQ" dirty="0"/>
          </a:p>
        </p:txBody>
      </p:sp>
    </p:spTree>
    <p:extLst>
      <p:ext uri="{BB962C8B-B14F-4D97-AF65-F5344CB8AC3E}">
        <p14:creationId xmlns:p14="http://schemas.microsoft.com/office/powerpoint/2010/main" val="1024862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الالعاب المركبة </a:t>
            </a:r>
            <a:br>
              <a:rPr lang="ar-IQ" dirty="0" smtClean="0"/>
            </a:br>
            <a:r>
              <a:rPr lang="ar-IQ" dirty="0" smtClean="0"/>
              <a:t>قواعد المسابقات </a:t>
            </a:r>
            <a:endParaRPr lang="ar-IQ" dirty="0"/>
          </a:p>
        </p:txBody>
      </p:sp>
      <p:sp>
        <p:nvSpPr>
          <p:cNvPr id="3" name="عنصر نائب للمحتوى 2"/>
          <p:cNvSpPr>
            <a:spLocks noGrp="1"/>
          </p:cNvSpPr>
          <p:nvPr>
            <p:ph idx="1"/>
          </p:nvPr>
        </p:nvSpPr>
        <p:spPr/>
        <p:txBody>
          <a:bodyPr/>
          <a:lstStyle/>
          <a:p>
            <a:r>
              <a:rPr lang="ar-SA" dirty="0"/>
              <a:t>1- يجب وجود فترة فاصلة لا تقل عن 30 دقيقة بين نهاية مسابقة وبداية المسابقة التالية ، </a:t>
            </a:r>
            <a:r>
              <a:rPr lang="ar-SA" dirty="0" err="1"/>
              <a:t>لاي</a:t>
            </a:r>
            <a:r>
              <a:rPr lang="ar-SA" dirty="0"/>
              <a:t> متسابق . ويجب ان </a:t>
            </a:r>
            <a:r>
              <a:rPr lang="ar-SA" dirty="0" err="1"/>
              <a:t>لاتقل</a:t>
            </a:r>
            <a:r>
              <a:rPr lang="ar-SA" dirty="0"/>
              <a:t> الفترة الزمنية بين نهاية آخر مسابقة في اليوم الأول وبداية المسابقة الأولى في اليوم الثاني عن 10 ساعات . </a:t>
            </a:r>
            <a:endParaRPr lang="en-US" dirty="0"/>
          </a:p>
          <a:p>
            <a:r>
              <a:rPr lang="ar-SA" dirty="0"/>
              <a:t>2- يمكن ترتيب المتسابقين بالقرعة قبل كل منافسة على حدة . وفي سباقات 100م، 200م ، 400م، 100م حواجز ،110م حواجز . </a:t>
            </a:r>
            <a:endParaRPr lang="en-US" dirty="0"/>
          </a:p>
          <a:p>
            <a:endParaRPr lang="ar-IQ" dirty="0"/>
          </a:p>
        </p:txBody>
      </p:sp>
    </p:spTree>
    <p:extLst>
      <p:ext uri="{BB962C8B-B14F-4D97-AF65-F5344CB8AC3E}">
        <p14:creationId xmlns:p14="http://schemas.microsoft.com/office/powerpoint/2010/main" val="90542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الالعاب المركبة </a:t>
            </a:r>
            <a:br>
              <a:rPr lang="ar-IQ" dirty="0"/>
            </a:br>
            <a:r>
              <a:rPr lang="ar-IQ" dirty="0"/>
              <a:t>قواعد المسابقات </a:t>
            </a:r>
          </a:p>
        </p:txBody>
      </p:sp>
      <p:sp>
        <p:nvSpPr>
          <p:cNvPr id="3" name="عنصر نائب للمحتوى 2"/>
          <p:cNvSpPr>
            <a:spLocks noGrp="1"/>
          </p:cNvSpPr>
          <p:nvPr>
            <p:ph idx="1"/>
          </p:nvPr>
        </p:nvSpPr>
        <p:spPr/>
        <p:txBody>
          <a:bodyPr/>
          <a:lstStyle/>
          <a:p>
            <a:r>
              <a:rPr lang="ar-SA" dirty="0"/>
              <a:t> 3- في الوثب الطويل وكل مسابقات الرمي ، يسمح لكل متسابق بثلاثة محاولات فقط . </a:t>
            </a:r>
            <a:endParaRPr lang="en-US" dirty="0"/>
          </a:p>
          <a:p>
            <a:r>
              <a:rPr lang="ar-SA" dirty="0"/>
              <a:t>  4- في حالة عدم توفر معدات التوقيت الالكتروني ، يتم اخذ زمن كل متسابق بواسطة 3 ميقاتين مستقلين . </a:t>
            </a:r>
            <a:endParaRPr lang="en-US" dirty="0"/>
          </a:p>
          <a:p>
            <a:r>
              <a:rPr lang="ar-SA" dirty="0"/>
              <a:t>  5- في مسابقات المضمار ، يستبعد المتسابق في أي مسابقة اذا ما قام </a:t>
            </a:r>
            <a:r>
              <a:rPr lang="ar-SA" dirty="0" err="1"/>
              <a:t>باداء</a:t>
            </a:r>
            <a:r>
              <a:rPr lang="ar-SA" dirty="0"/>
              <a:t> بدايتين خاطئتين.</a:t>
            </a:r>
            <a:endParaRPr lang="ar-IQ" dirty="0"/>
          </a:p>
        </p:txBody>
      </p:sp>
    </p:spTree>
    <p:extLst>
      <p:ext uri="{BB962C8B-B14F-4D97-AF65-F5344CB8AC3E}">
        <p14:creationId xmlns:p14="http://schemas.microsoft.com/office/powerpoint/2010/main" val="3163816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الالعاب المركبة </a:t>
            </a:r>
            <a:br>
              <a:rPr lang="ar-IQ" dirty="0"/>
            </a:br>
            <a:r>
              <a:rPr lang="ar-IQ" dirty="0"/>
              <a:t>قواعد المسابقات </a:t>
            </a:r>
          </a:p>
        </p:txBody>
      </p:sp>
      <p:sp>
        <p:nvSpPr>
          <p:cNvPr id="3" name="عنصر نائب للمحتوى 2"/>
          <p:cNvSpPr>
            <a:spLocks noGrp="1"/>
          </p:cNvSpPr>
          <p:nvPr>
            <p:ph idx="1"/>
          </p:nvPr>
        </p:nvSpPr>
        <p:spPr/>
        <p:txBody>
          <a:bodyPr/>
          <a:lstStyle/>
          <a:p>
            <a:r>
              <a:rPr lang="ar-SA" dirty="0"/>
              <a:t>6- أي متسابق يتخلف عن البدء في إحدى المسابقات أو فشل في أداء محاولة في واحدة من المسابقات ، فلا يسمح له بالمشاركة في المسابقات التالية ولكن يعتبر ضمن المنافسة . وعلى ذلك فلا يصنف في الترتيب النهائي .</a:t>
            </a:r>
            <a:endParaRPr lang="en-US" dirty="0"/>
          </a:p>
          <a:p>
            <a:r>
              <a:rPr lang="ar-SA" dirty="0"/>
              <a:t>7- يجب إعلان نتائج النقاط بعد الانتهاء من كل مسابقة منفصلة وكذلك المجموع الكلي للنقاط وفقا لجدول احتساب النقاط الخاصة بالاتحاد الدولي </a:t>
            </a:r>
            <a:r>
              <a:rPr lang="ar-SA" dirty="0" err="1"/>
              <a:t>لالعاب</a:t>
            </a:r>
            <a:r>
              <a:rPr lang="ar-SA" dirty="0"/>
              <a:t> القوى . </a:t>
            </a:r>
            <a:endParaRPr lang="en-US" dirty="0"/>
          </a:p>
          <a:p>
            <a:endParaRPr lang="ar-IQ" dirty="0"/>
          </a:p>
        </p:txBody>
      </p:sp>
    </p:spTree>
    <p:extLst>
      <p:ext uri="{BB962C8B-B14F-4D97-AF65-F5344CB8AC3E}">
        <p14:creationId xmlns:p14="http://schemas.microsoft.com/office/powerpoint/2010/main" val="2920259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الالعاب المركبة </a:t>
            </a:r>
            <a:br>
              <a:rPr lang="ar-IQ" dirty="0"/>
            </a:br>
            <a:r>
              <a:rPr lang="ar-IQ" dirty="0"/>
              <a:t>قواعد المسابقات </a:t>
            </a:r>
          </a:p>
        </p:txBody>
      </p:sp>
      <p:sp>
        <p:nvSpPr>
          <p:cNvPr id="3" name="عنصر نائب للمحتوى 2"/>
          <p:cNvSpPr>
            <a:spLocks noGrp="1"/>
          </p:cNvSpPr>
          <p:nvPr>
            <p:ph idx="1"/>
          </p:nvPr>
        </p:nvSpPr>
        <p:spPr/>
        <p:txBody>
          <a:bodyPr/>
          <a:lstStyle/>
          <a:p>
            <a:pPr algn="just"/>
            <a:r>
              <a:rPr lang="ar-SA" dirty="0"/>
              <a:t>8- في حالة حدوث عقدة ، يكون الفائز هو الحاصل على أعلى نقاط في أكثر عدد من المسابقات بين المتسابقين الآخرين المتساوين معه في العقدة . واذا لم تحل العقدة، يكون الفائز هو المتسابق الحاصل على اعلى عدد من النقاط في أي مسابقة واذا لم تحل العقدة يكون الفائز هو المتسابق الحاصل على اعلى عدد من النقاط في مسابقة ثانية وهكذا . وينطبق ذلك في </a:t>
            </a:r>
            <a:r>
              <a:rPr lang="ar-SA" dirty="0" smtClean="0"/>
              <a:t>العقد</a:t>
            </a:r>
            <a:r>
              <a:rPr lang="ar-IQ" dirty="0" smtClean="0"/>
              <a:t>ة</a:t>
            </a:r>
            <a:r>
              <a:rPr lang="ar-SA" dirty="0" smtClean="0"/>
              <a:t> </a:t>
            </a:r>
            <a:r>
              <a:rPr lang="ar-SA" dirty="0"/>
              <a:t>على أي مركز آخر في المنافسة . </a:t>
            </a:r>
            <a:endParaRPr lang="en-US" dirty="0"/>
          </a:p>
          <a:p>
            <a:endParaRPr lang="ar-IQ" dirty="0"/>
          </a:p>
        </p:txBody>
      </p:sp>
    </p:spTree>
    <p:extLst>
      <p:ext uri="{BB962C8B-B14F-4D97-AF65-F5344CB8AC3E}">
        <p14:creationId xmlns:p14="http://schemas.microsoft.com/office/powerpoint/2010/main" val="9673393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50</TotalTime>
  <Words>2155</Words>
  <Application>Microsoft Office PowerPoint</Application>
  <PresentationFormat>عرض على الشاشة (3:4)‏</PresentationFormat>
  <Paragraphs>167</Paragraphs>
  <Slides>41</Slides>
  <Notes>0</Notes>
  <HiddenSlides>0</HiddenSlides>
  <MMClips>0</MMClips>
  <ScaleCrop>false</ScaleCrop>
  <HeadingPairs>
    <vt:vector size="4" baseType="variant">
      <vt:variant>
        <vt:lpstr>نسق</vt:lpstr>
      </vt:variant>
      <vt:variant>
        <vt:i4>1</vt:i4>
      </vt:variant>
      <vt:variant>
        <vt:lpstr>عناوين الشرائح</vt:lpstr>
      </vt:variant>
      <vt:variant>
        <vt:i4>41</vt:i4>
      </vt:variant>
    </vt:vector>
  </HeadingPairs>
  <TitlesOfParts>
    <vt:vector size="42" baseType="lpstr">
      <vt:lpstr>تدفق</vt:lpstr>
      <vt:lpstr> جامعة البصرة  كلية التربية البدنية وعلوم الرياضة </vt:lpstr>
      <vt:lpstr>المحاضرة الاولى  الالعاب المركبة </vt:lpstr>
      <vt:lpstr>الالعاب المركبة </vt:lpstr>
      <vt:lpstr>الالعاب المركبة  قواعد عامة </vt:lpstr>
      <vt:lpstr>الالعاب المركبة  قواعد عامة </vt:lpstr>
      <vt:lpstr>الالعاب المركبة  قواعد المسابقات </vt:lpstr>
      <vt:lpstr>الالعاب المركبة  قواعد المسابقات </vt:lpstr>
      <vt:lpstr>الالعاب المركبة  قواعد المسابقات </vt:lpstr>
      <vt:lpstr>الالعاب المركبة  قواعد المسابقات </vt:lpstr>
      <vt:lpstr>المحاضرة الثانية   فعالية عدو المسافات القصيرة </vt:lpstr>
      <vt:lpstr> فعالية عدو المسافات القصيرة المراحل الفنية </vt:lpstr>
      <vt:lpstr>فعالية عدو المسافات القصيرة المراحل الفنية </vt:lpstr>
      <vt:lpstr>المحاضرة الثالثة  فعالية عدو المسافات القصيرة</vt:lpstr>
      <vt:lpstr>فعالية عدو المسافات القصيرة سباق 200 م  و400م:  </vt:lpstr>
      <vt:lpstr>فعالية عدو المسافات القصيرة سباق 200 م  و400م:</vt:lpstr>
      <vt:lpstr>فعالية عدو المسافات القصيرة سباق 200 م  و400م:</vt:lpstr>
      <vt:lpstr>فعالية عدو المسافات القصيرة سباق 200 م  و400م ( المراحل الفنية )</vt:lpstr>
      <vt:lpstr>فعالية عدو المسافات القصيرة سباق 200 م  و400م ( المراحل الفنية )</vt:lpstr>
      <vt:lpstr>فعالية عدو المسافات القصيرة سباق 200 م  و400م ( المراحل الفنية )</vt:lpstr>
      <vt:lpstr>فعالية عدو المسافات القصيرة سباق 200 م  و400م ( المراحل الفنية )</vt:lpstr>
      <vt:lpstr>فعالية عدو المسافات القصيرة سباق 200 م  و400م ( المراحل الفنية )</vt:lpstr>
      <vt:lpstr>فعالية عدو المسافات القصيرة النواحي القانونية </vt:lpstr>
      <vt:lpstr>فعالية عدو المسافات القصيرة النواحي القانونية </vt:lpstr>
      <vt:lpstr>فعالية عدو المسافات القصيرة النواحي القانونية </vt:lpstr>
      <vt:lpstr>المحاضرة الرابعة فعالية الوثب الطويل </vt:lpstr>
      <vt:lpstr>فعالية الوثب الطويل  وصف المراحل </vt:lpstr>
      <vt:lpstr>فعالية الوثب الطويل المراحل الفنية للفعالية </vt:lpstr>
      <vt:lpstr>فعالية الوثب الطويل المراحل الفنية للفعالية</vt:lpstr>
      <vt:lpstr>فعالية الوثب الطويل المراحل الفنية للفعالية</vt:lpstr>
      <vt:lpstr>فعالية الوثب الطويل المراحل الفنية للفعالية</vt:lpstr>
      <vt:lpstr>فعالية الوثب الطويل المراحل الفنية للفعالية</vt:lpstr>
      <vt:lpstr>فعالية الوثب الطويل المراحل الفنية للفعالية</vt:lpstr>
      <vt:lpstr>فعالية الوثب الطويل المراحل الفنية للفعالية</vt:lpstr>
      <vt:lpstr>فعالية الوثب الطويل المراحل الفنية للفعالية</vt:lpstr>
      <vt:lpstr>المحاضرة الخامسة  قياسات الوثب الطويل </vt:lpstr>
      <vt:lpstr>المحاضرة الخامسة  قياسات الوثب الطويل </vt:lpstr>
      <vt:lpstr>المحاضرة الخامسة  قياسات الوثب الطويل </vt:lpstr>
      <vt:lpstr>المحاضرة الخامسة  قياسات الوثب الطويل </vt:lpstr>
      <vt:lpstr>المحاضرة الخامسة  النواحي القانونية لفعاليةالوثب الطويل</vt:lpstr>
      <vt:lpstr>المحاضرة الخامسة  النواحي القانونية لفعاليةالوثب الطويل</vt:lpstr>
      <vt:lpstr>المحاضرة السادسة  فعالية دفع الثقل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جامعة البصرة  كلية التربية البدنية وعلوم الرياضة </dc:title>
  <dc:creator>dell</dc:creator>
  <cp:lastModifiedBy>dell</cp:lastModifiedBy>
  <cp:revision>26</cp:revision>
  <dcterms:created xsi:type="dcterms:W3CDTF">2018-12-05T08:06:07Z</dcterms:created>
  <dcterms:modified xsi:type="dcterms:W3CDTF">2018-12-08T20:29:20Z</dcterms:modified>
</cp:coreProperties>
</file>